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906000" cy="6858000" type="A4"/>
  <p:notesSz cx="7010400" cy="9296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08" autoAdjust="0"/>
    <p:restoredTop sz="94660"/>
  </p:normalViewPr>
  <p:slideViewPr>
    <p:cSldViewPr>
      <p:cViewPr varScale="1">
        <p:scale>
          <a:sx n="108" d="100"/>
          <a:sy n="108" d="100"/>
        </p:scale>
        <p:origin x="1998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740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705600" y="209549"/>
            <a:ext cx="2819400" cy="1284288"/>
          </a:xfrm>
        </p:spPr>
        <p:txBody>
          <a:bodyPr/>
          <a:lstStyle/>
          <a:p>
            <a:endParaRPr lang="de-DE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493112"/>
            <a:ext cx="2819400" cy="5060087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35433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asda</a:t>
            </a:r>
            <a:endParaRPr lang="de-DE" dirty="0"/>
          </a:p>
        </p:txBody>
      </p:sp>
      <p:sp>
        <p:nvSpPr>
          <p:cNvPr id="8" name="Text Placeholder 3"/>
          <p:cNvSpPr txBox="1">
            <a:spLocks/>
          </p:cNvSpPr>
          <p:nvPr userDrawn="1"/>
        </p:nvSpPr>
        <p:spPr>
          <a:xfrm>
            <a:off x="35433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3810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asda</a:t>
            </a:r>
            <a:endParaRPr lang="de-DE" dirty="0"/>
          </a:p>
        </p:txBody>
      </p:sp>
      <p:sp>
        <p:nvSpPr>
          <p:cNvPr id="10" name="Text Placeholder 3"/>
          <p:cNvSpPr txBox="1">
            <a:spLocks/>
          </p:cNvSpPr>
          <p:nvPr userDrawn="1"/>
        </p:nvSpPr>
        <p:spPr>
          <a:xfrm>
            <a:off x="67056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asdsa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392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81000" y="209550"/>
            <a:ext cx="4191000" cy="6343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5334000" y="209549"/>
            <a:ext cx="4191000" cy="1284288"/>
          </a:xfrm>
        </p:spPr>
        <p:txBody>
          <a:bodyPr/>
          <a:lstStyle/>
          <a:p>
            <a:endParaRPr lang="de-DE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5334000" y="1504950"/>
            <a:ext cx="4191000" cy="5048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7447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5334000" y="209550"/>
            <a:ext cx="4191000" cy="6343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81000" y="209550"/>
            <a:ext cx="4191000" cy="63436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8328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6864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730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5980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8957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9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510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936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356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38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15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275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81000" y="209550"/>
            <a:ext cx="2819400" cy="1284288"/>
          </a:xfrm>
        </p:spPr>
        <p:txBody>
          <a:bodyPr/>
          <a:lstStyle/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8C13-1F81-4C95-B7FF-B89ADE4B854E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1493112"/>
            <a:ext cx="2819400" cy="5060087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35433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asda</a:t>
            </a:r>
            <a:endParaRPr lang="de-DE" dirty="0"/>
          </a:p>
        </p:txBody>
      </p:sp>
      <p:sp>
        <p:nvSpPr>
          <p:cNvPr id="8" name="Text Placeholder 3"/>
          <p:cNvSpPr txBox="1">
            <a:spLocks/>
          </p:cNvSpPr>
          <p:nvPr userDrawn="1"/>
        </p:nvSpPr>
        <p:spPr>
          <a:xfrm>
            <a:off x="35433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asdsa</a:t>
            </a:r>
            <a:endParaRPr lang="de-DE" dirty="0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6705600" y="209549"/>
            <a:ext cx="2819400" cy="12835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asda</a:t>
            </a:r>
            <a:endParaRPr lang="de-DE" dirty="0"/>
          </a:p>
        </p:txBody>
      </p:sp>
      <p:sp>
        <p:nvSpPr>
          <p:cNvPr id="10" name="Text Placeholder 3"/>
          <p:cNvSpPr txBox="1">
            <a:spLocks/>
          </p:cNvSpPr>
          <p:nvPr userDrawn="1"/>
        </p:nvSpPr>
        <p:spPr>
          <a:xfrm>
            <a:off x="6705600" y="1493112"/>
            <a:ext cx="2819400" cy="506008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asdsa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099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B8C13-1F81-4C95-B7FF-B89ADE4B854E}" type="datetimeFigureOut">
              <a:rPr lang="de-DE" smtClean="0"/>
              <a:t>06.01.2025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B9C64-141D-4C64-AF64-F39D0A2BB6C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639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1" r:id="rId10"/>
    <p:sldLayoutId id="2147483662" r:id="rId11"/>
    <p:sldLayoutId id="2147483664" r:id="rId12"/>
    <p:sldLayoutId id="2147483663" r:id="rId13"/>
    <p:sldLayoutId id="2147483657" r:id="rId14"/>
    <p:sldLayoutId id="2147483658" r:id="rId15"/>
    <p:sldLayoutId id="2147483659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381000" y="209551"/>
            <a:ext cx="4191000" cy="31432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1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5334000" y="1219200"/>
            <a:ext cx="4191000" cy="533400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Welcome to Lemon and Soul Makadi Garden!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We wish you a pleasant stay with us</a:t>
            </a:r>
            <a:r>
              <a:rPr lang="de-DE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MUST-KNOWS FOR YOUR STAY</a:t>
            </a:r>
          </a:p>
          <a:p>
            <a:pPr marL="0" indent="0" algn="ctr">
              <a:buNone/>
            </a:pPr>
            <a:endParaRPr lang="en-US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US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FOR YOUR CONVENIENCE </a:t>
            </a:r>
          </a:p>
          <a:p>
            <a:pPr marL="0" indent="0">
              <a:buNone/>
            </a:pPr>
            <a:endParaRPr lang="en-US" sz="11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Reception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The reception is open 24 hours a day. Our reception team will gladly provide you with information about dining, spa and wellness, activities and/or arrangement related to your stay.</a:t>
            </a:r>
          </a:p>
          <a:p>
            <a:pPr marL="0" indent="0">
              <a:buNone/>
            </a:pPr>
            <a:endParaRPr lang="en-US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Wi-Fi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Wi-Fi is complimentary and available in the Lobby and on the Terrace. Please log-in using the details below: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Room Number: ****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Last Name: ****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E-Mail address: ****</a:t>
            </a:r>
          </a:p>
          <a:p>
            <a:pPr marL="0" indent="0">
              <a:buNone/>
            </a:pPr>
            <a:endParaRPr lang="en-US" sz="1050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sz="11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Check-out</a:t>
            </a:r>
          </a:p>
          <a:p>
            <a:pPr marL="0" indent="0">
              <a:buNone/>
            </a:pPr>
            <a:r>
              <a:rPr lang="en-US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Check-out time is 12:00. If you would like to request for a late check-out, please contact our reception for the availability and applicable charges.</a:t>
            </a: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b="1" spc="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AutoShape 2" descr="Tripadvisor, schwarz, logo Symbol in Social Icon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28" name="Group 27"/>
          <p:cNvGrpSpPr/>
          <p:nvPr/>
        </p:nvGrpSpPr>
        <p:grpSpPr>
          <a:xfrm>
            <a:off x="381000" y="4800600"/>
            <a:ext cx="4191000" cy="1417677"/>
            <a:chOff x="381000" y="4114800"/>
            <a:chExt cx="4191000" cy="1417677"/>
          </a:xfrm>
        </p:grpSpPr>
        <p:grpSp>
          <p:nvGrpSpPr>
            <p:cNvPr id="25" name="Group 24"/>
            <p:cNvGrpSpPr/>
            <p:nvPr/>
          </p:nvGrpSpPr>
          <p:grpSpPr>
            <a:xfrm>
              <a:off x="381000" y="4114800"/>
              <a:ext cx="4191000" cy="1417677"/>
              <a:chOff x="381000" y="4114800"/>
              <a:chExt cx="4191000" cy="1417677"/>
            </a:xfrm>
          </p:grpSpPr>
          <p:sp>
            <p:nvSpPr>
              <p:cNvPr id="9" name="Text Placeholder 2"/>
              <p:cNvSpPr txBox="1">
                <a:spLocks/>
              </p:cNvSpPr>
              <p:nvPr/>
            </p:nvSpPr>
            <p:spPr>
              <a:xfrm>
                <a:off x="381000" y="4114800"/>
                <a:ext cx="4191000" cy="106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100" b="1" spc="10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STAY IN TOUCH WITH US</a:t>
                </a:r>
              </a:p>
              <a:p>
                <a:pPr marL="0" indent="0">
                  <a:buNone/>
                </a:pPr>
                <a:endParaRPr lang="en-US" sz="1100" b="1" spc="100" dirty="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  <a:p>
                <a:pPr marL="0" indent="0">
                  <a:buNone/>
                </a:pPr>
                <a:r>
                  <a:rPr lang="en-US" sz="110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           </a:t>
                </a:r>
                <a:r>
                  <a:rPr lang="en-US" sz="10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Lemon and Soul Makadi Garden           </a:t>
                </a:r>
                <a:r>
                  <a:rPr lang="en-US" sz="1050" dirty="0" err="1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lemonandsoulmakadigarden</a:t>
                </a:r>
                <a:endParaRPr lang="en-US" sz="1050" dirty="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US" sz="1050" dirty="0">
                    <a:latin typeface="Calibri Light" panose="020F0302020204030204" pitchFamily="34" charset="0"/>
                    <a:cs typeface="Calibri Light" panose="020F0302020204030204" pitchFamily="34" charset="0"/>
                  </a:rPr>
                  <a:t>https://www.lemonandsoul.com/makadi-garden</a:t>
                </a:r>
              </a:p>
            </p:txBody>
          </p:sp>
          <p:grpSp>
            <p:nvGrpSpPr>
              <p:cNvPr id="21" name="Group 20"/>
              <p:cNvGrpSpPr/>
              <p:nvPr/>
            </p:nvGrpSpPr>
            <p:grpSpPr>
              <a:xfrm>
                <a:off x="1066800" y="5116224"/>
                <a:ext cx="940006" cy="416253"/>
                <a:chOff x="1117394" y="5153747"/>
                <a:chExt cx="830379" cy="341209"/>
              </a:xfrm>
            </p:grpSpPr>
            <p:pic>
              <p:nvPicPr>
                <p:cNvPr id="13" name="Picture 12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38377"/>
                <a:stretch/>
              </p:blipFill>
              <p:spPr>
                <a:xfrm>
                  <a:off x="1414373" y="5153747"/>
                  <a:ext cx="533400" cy="341209"/>
                </a:xfrm>
                <a:prstGeom prst="rect">
                  <a:avLst/>
                </a:prstGeom>
              </p:spPr>
            </p:pic>
            <p:pic>
              <p:nvPicPr>
                <p:cNvPr id="8" name="Picture 7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75536"/>
                <a:stretch/>
              </p:blipFill>
              <p:spPr>
                <a:xfrm>
                  <a:off x="1117394" y="5250163"/>
                  <a:ext cx="258879" cy="161708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2942997" y="5097691"/>
                <a:ext cx="1524000" cy="382530"/>
                <a:chOff x="2993858" y="5171388"/>
                <a:chExt cx="1524000" cy="382530"/>
              </a:xfrm>
            </p:grpSpPr>
            <p:sp>
              <p:nvSpPr>
                <p:cNvPr id="22" name="TextBox 21"/>
                <p:cNvSpPr txBox="1"/>
                <p:nvPr/>
              </p:nvSpPr>
              <p:spPr>
                <a:xfrm>
                  <a:off x="2993858" y="5171388"/>
                  <a:ext cx="1524000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900" dirty="0" err="1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Bewerten</a:t>
                  </a:r>
                  <a:r>
                    <a:rPr lang="en-US" sz="900" dirty="0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 </a:t>
                  </a:r>
                  <a:r>
                    <a:rPr lang="en-US" sz="900" dirty="0" err="1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Sie</a:t>
                  </a:r>
                  <a:r>
                    <a:rPr lang="en-US" sz="900" dirty="0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 </a:t>
                  </a:r>
                  <a:r>
                    <a:rPr lang="en-US" sz="900" dirty="0" err="1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uns</a:t>
                  </a:r>
                  <a:r>
                    <a:rPr lang="en-US" sz="900" dirty="0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 </a:t>
                  </a:r>
                  <a:r>
                    <a:rPr lang="en-US" sz="900" dirty="0" err="1">
                      <a:latin typeface="Segoe UI Emoji" panose="020B0502040204020203" pitchFamily="34" charset="0"/>
                      <a:ea typeface="Segoe UI Emoji" panose="020B0502040204020203" pitchFamily="34" charset="0"/>
                      <a:cs typeface="Segoe UI Semibold" panose="020B0702040204020203" pitchFamily="34" charset="0"/>
                    </a:rPr>
                    <a:t>bei</a:t>
                  </a:r>
                  <a:endParaRPr lang="de-DE" sz="900" dirty="0">
                    <a:latin typeface="Segoe UI Emoji" panose="020B0502040204020203" pitchFamily="34" charset="0"/>
                    <a:ea typeface="Segoe UI Emoji" panose="020B0502040204020203" pitchFamily="34" charset="0"/>
                    <a:cs typeface="Segoe UI Semibold" panose="020B0702040204020203" pitchFamily="34" charset="0"/>
                  </a:endParaRPr>
                </a:p>
              </p:txBody>
            </p:sp>
            <p:pic>
              <p:nvPicPr>
                <p:cNvPr id="23" name="Picture 22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098861" y="5365772"/>
                  <a:ext cx="519642" cy="188146"/>
                </a:xfrm>
                <a:prstGeom prst="rect">
                  <a:avLst/>
                </a:prstGeom>
              </p:spPr>
            </p:pic>
          </p:grpSp>
        </p:grpSp>
        <p:pic>
          <p:nvPicPr>
            <p:cNvPr id="26" name="Picture 4" descr="File:Facebook icon (black).svg - Wikimedia Commons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4506261"/>
              <a:ext cx="279977" cy="2799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6" descr="Datei:CIS-A2K Instagram Icon (Black).svg – Wikipedia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4437" y="4501758"/>
              <a:ext cx="284480" cy="2844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" name="TextBox 29"/>
          <p:cNvSpPr txBox="1"/>
          <p:nvPr/>
        </p:nvSpPr>
        <p:spPr>
          <a:xfrm>
            <a:off x="6984931" y="5808426"/>
            <a:ext cx="1380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atin typeface="Segoe UI Emoji" panose="020B05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Scan to access the full </a:t>
            </a:r>
          </a:p>
          <a:p>
            <a:pPr algn="ctr"/>
            <a:r>
              <a:rPr lang="en-US" sz="900" dirty="0">
                <a:latin typeface="Segoe UI Emoji" panose="020B0502040204020203" pitchFamily="34" charset="0"/>
                <a:ea typeface="Segoe UI Emoji" panose="020B0502040204020203" pitchFamily="34" charset="0"/>
                <a:cs typeface="Segoe UI Semibold" panose="020B0702040204020203" pitchFamily="34" charset="0"/>
              </a:rPr>
              <a:t>Guest Directory Service</a:t>
            </a:r>
            <a:endParaRPr lang="de-DE" sz="900" dirty="0">
              <a:latin typeface="Segoe UI Emoji" panose="020B0502040204020203" pitchFamily="34" charset="0"/>
              <a:ea typeface="Segoe UI Emoji" panose="020B05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6316" y="5871684"/>
            <a:ext cx="245234" cy="245234"/>
          </a:xfrm>
          <a:prstGeom prst="rect">
            <a:avLst/>
          </a:prstGeom>
        </p:spPr>
      </p:pic>
      <p:pic>
        <p:nvPicPr>
          <p:cNvPr id="10" name="Picture 9" descr="A logo for a garden&#10;&#10;Description automatically generated">
            <a:extLst>
              <a:ext uri="{FF2B5EF4-FFF2-40B4-BE49-F238E27FC236}">
                <a16:creationId xmlns:a16="http://schemas.microsoft.com/office/drawing/2014/main" id="{0A5062CB-18C3-B227-DAB7-E96D30A52D0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5347" y="457017"/>
            <a:ext cx="1053486" cy="533766"/>
          </a:xfrm>
          <a:prstGeom prst="rect">
            <a:avLst/>
          </a:prstGeom>
        </p:spPr>
      </p:pic>
      <p:pic>
        <p:nvPicPr>
          <p:cNvPr id="14" name="Picture 13" descr="A qr code with a few squares&#10;&#10;Description automatically generated">
            <a:extLst>
              <a:ext uri="{FF2B5EF4-FFF2-40B4-BE49-F238E27FC236}">
                <a16:creationId xmlns:a16="http://schemas.microsoft.com/office/drawing/2014/main" id="{BBEC9E42-41BD-AD90-EF0A-8CCB2D5694E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59" y="5764503"/>
            <a:ext cx="457200" cy="491297"/>
          </a:xfrm>
          <a:prstGeom prst="rect">
            <a:avLst/>
          </a:prstGeom>
        </p:spPr>
      </p:pic>
      <p:pic>
        <p:nvPicPr>
          <p:cNvPr id="16" name="Picture 15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F334BE09-D99C-0929-68D3-2162935120B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553" y="5768674"/>
            <a:ext cx="491297" cy="491297"/>
          </a:xfrm>
          <a:prstGeom prst="rect">
            <a:avLst/>
          </a:prstGeom>
        </p:spPr>
      </p:pic>
      <p:pic>
        <p:nvPicPr>
          <p:cNvPr id="11" name="Picture 10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31EA3BE8-3C82-B081-7ED2-AE3398D5F53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931" y="5764503"/>
            <a:ext cx="499000" cy="499000"/>
          </a:xfrm>
          <a:prstGeom prst="rect">
            <a:avLst/>
          </a:prstGeom>
        </p:spPr>
      </p:pic>
      <p:sp>
        <p:nvSpPr>
          <p:cNvPr id="6" name="Textfeld 2">
            <a:extLst>
              <a:ext uri="{FF2B5EF4-FFF2-40B4-BE49-F238E27FC236}">
                <a16:creationId xmlns:a16="http://schemas.microsoft.com/office/drawing/2014/main" id="{7C572FF8-3F1B-CFC7-3014-22FFAD1CFB77}"/>
              </a:ext>
            </a:extLst>
          </p:cNvPr>
          <p:cNvSpPr txBox="1"/>
          <p:nvPr/>
        </p:nvSpPr>
        <p:spPr>
          <a:xfrm>
            <a:off x="685800" y="533400"/>
            <a:ext cx="4191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pc="100" dirty="0">
                <a:latin typeface="Calibri Light" panose="020F0302020204030204" pitchFamily="34" charset="0"/>
                <a:cs typeface="Calibri Light" panose="020F0302020204030204" pitchFamily="34" charset="0"/>
              </a:rPr>
              <a:t>Sustainable waste separation</a:t>
            </a:r>
          </a:p>
          <a:p>
            <a:r>
              <a:rPr lang="en-US" sz="1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Hotel's public areas: 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Please kindly separate your waste. Waste collection bins are equally distributed by type to ensure that wherever there is a general waste bin, there is also a recycling station. </a:t>
            </a:r>
          </a:p>
          <a:p>
            <a:r>
              <a:rPr lang="en-US" sz="1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Guest rooms: 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Please use the </a:t>
            </a:r>
            <a:r>
              <a:rPr lang="en-US" sz="1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room bins only for mixed/general waste 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and please kindly place your </a:t>
            </a:r>
            <a:r>
              <a:rPr lang="en-US" sz="1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recycling waste to the side of the bins </a:t>
            </a:r>
            <a:r>
              <a:rPr lang="en-US" sz="1200" dirty="0">
                <a:latin typeface="Calibri Light" panose="020F0302020204030204" pitchFamily="34" charset="0"/>
                <a:cs typeface="Calibri Light" panose="020F0302020204030204" pitchFamily="34" charset="0"/>
              </a:rPr>
              <a:t>or dispose in the recycling bins located throughout the hotel's public areas. </a:t>
            </a:r>
          </a:p>
          <a:p>
            <a:endParaRPr lang="de-D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436FC3C-A348-71C1-992D-45263D7CB6BA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518831"/>
            <a:ext cx="1628192" cy="162819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BF1AF34-2A0A-6738-0CEB-8F12C45DA65E}"/>
              </a:ext>
            </a:extLst>
          </p:cNvPr>
          <p:cNvSpPr txBox="1"/>
          <p:nvPr/>
        </p:nvSpPr>
        <p:spPr>
          <a:xfrm>
            <a:off x="863888" y="4135226"/>
            <a:ext cx="12720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Menus A La Carte Restaurants</a:t>
            </a:r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6DD9969-12EE-239B-26C2-EBD9EDD4879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56" y="2516520"/>
            <a:ext cx="1616395" cy="161639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2963AFE-6EBA-3E54-1C4A-92915828118A}"/>
              </a:ext>
            </a:extLst>
          </p:cNvPr>
          <p:cNvSpPr txBox="1"/>
          <p:nvPr/>
        </p:nvSpPr>
        <p:spPr>
          <a:xfrm>
            <a:off x="2943381" y="4132915"/>
            <a:ext cx="12720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Calibri Light" panose="020F0302020204030204" pitchFamily="34" charset="0"/>
                <a:cs typeface="Calibri Light" panose="020F0302020204030204" pitchFamily="34" charset="0"/>
              </a:rPr>
              <a:t>Reservation A La Carte Restaurant</a:t>
            </a:r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727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1" y="-28576"/>
            <a:ext cx="3352800" cy="691515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-28576"/>
            <a:ext cx="3352799" cy="69151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576"/>
            <a:ext cx="3330119" cy="6915152"/>
          </a:xfrm>
          <a:prstGeom prst="rect">
            <a:avLst/>
          </a:prstGeom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0"/>
            <a:ext cx="333011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1100" b="1" i="1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900" b="1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 </a:t>
            </a:r>
            <a:r>
              <a:rPr kumimoji="0" lang="en-US" altLang="de-DE" sz="800" b="1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Main Restaurant “Zesty” *</a:t>
            </a: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Early Breakfast from 00:00 till 06:00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Breakfast from 07:00 till 10:00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Lunch from 12:30 till 15:00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Dinner from 18:30 till 21:30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de-DE" sz="800" dirty="0">
                <a:solidFill>
                  <a:srgbClr val="000000"/>
                </a:solidFill>
              </a:rPr>
              <a:t>Late Dinner from 21:30 till 00:00</a:t>
            </a: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Pool bar “</a:t>
            </a:r>
            <a:r>
              <a:rPr kumimoji="0" lang="fr-FR" altLang="de-DE" sz="800" b="1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Lime 19</a:t>
            </a:r>
            <a:r>
              <a:rPr kumimoji="0" lang="en-US" altLang="de-DE" sz="800" b="1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”</a:t>
            </a:r>
            <a:endParaRPr kumimoji="0" lang="en-US" altLang="de-DE" sz="8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From 10:00 till 00:00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Coco Bar &amp; </a:t>
            </a:r>
            <a:r>
              <a:rPr kumimoji="0" lang="en-US" altLang="de-DE" sz="800" b="1" i="1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Gelateria</a:t>
            </a:r>
            <a:r>
              <a:rPr kumimoji="0" lang="en-US" altLang="de-DE" sz="800" b="1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($)</a:t>
            </a:r>
            <a:endParaRPr kumimoji="0" lang="en-US" altLang="de-DE" sz="8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From 10:00 till 00:00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Roof Top  Bar ($)</a:t>
            </a:r>
            <a:endParaRPr kumimoji="0" lang="en-US" altLang="de-DE" sz="800" b="0" i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</a:rPr>
              <a:t>From 15:00 till 22:00</a:t>
            </a: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1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Eat&amp;Go</a:t>
            </a:r>
            <a:r>
              <a:rPr kumimoji="0" lang="en-US" altLang="de-DE" sz="800" b="1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(pool)</a:t>
            </a: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Late breakfast from 10:00 till 11:00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Snacks from 15:00 till 17:00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Food Truck (beach)</a:t>
            </a: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From 12:00 till 15:00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The Point Beach Bar (beach)</a:t>
            </a: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From 10:00 till 17:00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Del Mare (beach)($)</a:t>
            </a: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Brunch from 08:00 till 11:00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Lunch from 12:00 till 15:00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Dinner from 18:30 till 21:30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1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Speciality</a:t>
            </a:r>
            <a:r>
              <a:rPr kumimoji="0" lang="en-US" altLang="de-DE" sz="800" b="1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Restaurants (Makadi Promenade)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Once per stay (min. stay 7 nights)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from 18:30 till 21:30</a:t>
            </a:r>
            <a:br>
              <a:rPr kumimoji="0" lang="en-US" altLang="de-DE" sz="800" b="1" i="1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(please make your reservation at the Guest Relations desk                from 09:00 till 14:00)</a:t>
            </a:r>
            <a:endParaRPr kumimoji="0" lang="en-US" altLang="de-DE" sz="800" b="0" i="0" u="sng" strike="noStrike" cap="none" normalizeH="0" baseline="0" dirty="0">
              <a:ln>
                <a:noFill/>
              </a:ln>
              <a:solidFill>
                <a:srgbClr val="575756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US" altLang="de-DE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Italian:</a:t>
            </a:r>
            <a:r>
              <a:rPr kumimoji="0" lang="en-US" altLang="de-DE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“La Mamma”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de-DE" sz="800" b="1" u="sng" dirty="0">
                <a:solidFill>
                  <a:srgbClr val="000000"/>
                </a:solidFill>
              </a:rPr>
              <a:t>Texas Burger</a:t>
            </a:r>
            <a:r>
              <a:rPr kumimoji="0" lang="en-US" altLang="de-DE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: 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“Texas Burger”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Indian: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“Taj Mahal”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Asian: 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“Red Dragon”</a:t>
            </a:r>
            <a:endParaRPr kumimoji="0" lang="en-US" altLang="de-DE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Greek: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“</a:t>
            </a:r>
            <a:r>
              <a:rPr kumimoji="0" lang="en-US" altLang="de-DE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Taverna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US" altLang="de-DE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Syrtaki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 </a:t>
            </a:r>
            <a:r>
              <a:rPr kumimoji="0" lang="en-US" altLang="de-DE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Oriental "cafe Cairo"</a:t>
            </a:r>
            <a:b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de-DE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Sushi Bar</a:t>
            </a:r>
            <a:r>
              <a:rPr kumimoji="0" lang="en-US" altLang="de-DE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“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Banzai”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French: 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“Wine House”</a:t>
            </a:r>
            <a:endParaRPr kumimoji="0" lang="en-US" altLang="de-DE" sz="80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“</a:t>
            </a:r>
            <a:r>
              <a:rPr kumimoji="0" lang="en-US" altLang="de-DE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Tajine”</a:t>
            </a:r>
            <a:r>
              <a:rPr kumimoji="0" lang="en-US" altLang="de-DE" sz="800" b="1" i="0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Tunisian</a:t>
            </a:r>
            <a:r>
              <a:rPr kumimoji="0" lang="en-US" altLang="de-DE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, </a:t>
            </a:r>
            <a:r>
              <a:rPr kumimoji="0" lang="en-US" altLang="de-DE" sz="800" b="1" i="0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Morrocan</a:t>
            </a:r>
            <a:r>
              <a:rPr kumimoji="0" lang="en-US" altLang="de-DE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&amp; Lebanese </a:t>
            </a: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Wrap restaurant: 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“</a:t>
            </a:r>
            <a:r>
              <a:rPr kumimoji="0" lang="en-US" altLang="de-DE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Shawerma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 World”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Steak House, Ras El Naga, Sea Treasure ($)</a:t>
            </a: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</a:b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*Restaurants and Bars operating hours may vary depending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on seasonality and weather conditions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461950" y="457200"/>
            <a:ext cx="2982097" cy="6956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de-DE" sz="800" b="1" i="1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800" b="1" i="1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800" b="1" i="1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800" b="1" dirty="0">
                <a:solidFill>
                  <a:srgbClr val="000000"/>
                </a:solidFill>
              </a:rPr>
              <a:t>Coco Loco Lounge &amp; Disco ($)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800" dirty="0">
                <a:solidFill>
                  <a:srgbClr val="000000"/>
                </a:solidFill>
              </a:rPr>
              <a:t>From 10:00 till 18:00 beach lounge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800" dirty="0">
                <a:solidFill>
                  <a:srgbClr val="000000"/>
                </a:solidFill>
              </a:rPr>
              <a:t>From 22:00 till 02:00 am disco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z="800" dirty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800" b="1" dirty="0">
                <a:solidFill>
                  <a:srgbClr val="000000"/>
                </a:solidFill>
              </a:rPr>
              <a:t>Minibar ($)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800" b="1" dirty="0">
                <a:solidFill>
                  <a:srgbClr val="000000"/>
                </a:solidFill>
              </a:rPr>
              <a:t>Mini Bar against charge </a:t>
            </a:r>
            <a:br>
              <a:rPr lang="en-US" altLang="de-DE" sz="800" dirty="0">
                <a:solidFill>
                  <a:srgbClr val="000000"/>
                </a:solidFill>
              </a:rPr>
            </a:br>
            <a:r>
              <a:rPr lang="ar-EG" altLang="de-DE" sz="800" dirty="0">
                <a:solidFill>
                  <a:srgbClr val="000000"/>
                </a:solidFill>
              </a:rPr>
              <a:t>مكونات المينى بار بتكلفة إضافية</a:t>
            </a:r>
            <a:br>
              <a:rPr lang="en-US" altLang="de-DE" sz="800" dirty="0">
                <a:solidFill>
                  <a:srgbClr val="000000"/>
                </a:solidFill>
              </a:rPr>
            </a:br>
            <a:r>
              <a:rPr lang="en-US" altLang="de-DE" sz="800" dirty="0">
                <a:solidFill>
                  <a:srgbClr val="000000"/>
                </a:solidFill>
              </a:rPr>
              <a:t>(price is available on top of the minibar)</a:t>
            </a:r>
            <a:br>
              <a:rPr lang="en-US" altLang="de-DE" sz="800" dirty="0">
                <a:solidFill>
                  <a:srgbClr val="000000"/>
                </a:solidFill>
              </a:rPr>
            </a:br>
            <a:r>
              <a:rPr lang="en-US" altLang="de-DE" sz="800" dirty="0">
                <a:solidFill>
                  <a:srgbClr val="000000"/>
                </a:solidFill>
              </a:rPr>
              <a:t>Daily one bottle of water free of charge. Tea &amp; coffee station is being refilled daily free of charge unless the “Do Not Disturb“ sign  is hanged on the door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z="800" dirty="0">
              <a:solidFill>
                <a:srgbClr val="000000"/>
              </a:solidFill>
            </a:endParaRPr>
          </a:p>
          <a:p>
            <a:pPr algn="ctr"/>
            <a:r>
              <a:rPr lang="en-US" sz="800" b="1" i="1" u="sng" kern="1400" dirty="0">
                <a:solidFill>
                  <a:srgbClr val="000000"/>
                </a:solidFill>
              </a:rPr>
              <a:t>Beach towels</a:t>
            </a:r>
            <a:endParaRPr lang="en-US" sz="800" b="1" i="1" kern="1400" dirty="0">
              <a:solidFill>
                <a:srgbClr val="000000"/>
              </a:solidFill>
            </a:endParaRPr>
          </a:p>
          <a:p>
            <a:pPr algn="ctr"/>
            <a:r>
              <a:rPr lang="en-US" sz="800" b="1" i="1" kern="1400" dirty="0">
                <a:solidFill>
                  <a:srgbClr val="000000"/>
                </a:solidFill>
              </a:rPr>
              <a:t>In case of lost beach towels or towel cards, a fee </a:t>
            </a:r>
            <a:r>
              <a:rPr lang="en-US" sz="800" b="1" i="1" kern="1400">
                <a:solidFill>
                  <a:srgbClr val="000000"/>
                </a:solidFill>
              </a:rPr>
              <a:t>of 15 </a:t>
            </a:r>
            <a:r>
              <a:rPr lang="en-US" sz="800" b="1" i="1" kern="1400" dirty="0">
                <a:solidFill>
                  <a:srgbClr val="000000"/>
                </a:solidFill>
              </a:rPr>
              <a:t>Euro will be charged.</a:t>
            </a:r>
          </a:p>
          <a:p>
            <a:pPr algn="ctr"/>
            <a:r>
              <a:rPr lang="en-US" sz="800" b="1" i="1" kern="1400" dirty="0">
                <a:solidFill>
                  <a:srgbClr val="000000"/>
                </a:solidFill>
              </a:rPr>
              <a:t>Changing beach towels at the Beach from 07:00 until Sunset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z="800" dirty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 i="1" kern="1400" dirty="0">
                <a:solidFill>
                  <a:srgbClr val="000000"/>
                </a:solidFill>
              </a:rPr>
              <a:t>It is not allowed to hang clothes or towels on the Balcony.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z="800" dirty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z="800" dirty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z="800" dirty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800" b="1" dirty="0">
                <a:solidFill>
                  <a:srgbClr val="000000"/>
                </a:solidFill>
              </a:rPr>
              <a:t>Fitness &amp; Wellness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800" dirty="0">
                <a:solidFill>
                  <a:srgbClr val="000000"/>
                </a:solidFill>
              </a:rPr>
              <a:t>Spa “La </a:t>
            </a:r>
            <a:r>
              <a:rPr lang="en-US" altLang="de-DE" sz="800" dirty="0" err="1">
                <a:solidFill>
                  <a:srgbClr val="000000"/>
                </a:solidFill>
              </a:rPr>
              <a:t>Brise</a:t>
            </a:r>
            <a:r>
              <a:rPr lang="en-US" altLang="de-DE" sz="800" dirty="0">
                <a:solidFill>
                  <a:srgbClr val="000000"/>
                </a:solidFill>
              </a:rPr>
              <a:t>” from 10:00 - 19:00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800" dirty="0">
                <a:solidFill>
                  <a:srgbClr val="000000"/>
                </a:solidFill>
              </a:rPr>
              <a:t>Sauna, Steam room, Massage treatment ($)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800" dirty="0">
                <a:solidFill>
                  <a:srgbClr val="000000"/>
                </a:solidFill>
              </a:rPr>
              <a:t>Fitness Room at </a:t>
            </a:r>
            <a:r>
              <a:rPr lang="en-US" altLang="de-DE" sz="800" dirty="0" err="1">
                <a:solidFill>
                  <a:srgbClr val="000000"/>
                </a:solidFill>
              </a:rPr>
              <a:t>Labranda</a:t>
            </a:r>
            <a:r>
              <a:rPr lang="en-US" altLang="de-DE" sz="800" dirty="0">
                <a:solidFill>
                  <a:srgbClr val="000000"/>
                </a:solidFill>
              </a:rPr>
              <a:t> Royal Makadi ($)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800" dirty="0">
                <a:solidFill>
                  <a:srgbClr val="000000"/>
                </a:solidFill>
              </a:rPr>
              <a:t>Squash, tennis at </a:t>
            </a:r>
            <a:r>
              <a:rPr lang="en-US" altLang="de-DE" sz="800" dirty="0" err="1">
                <a:solidFill>
                  <a:srgbClr val="000000"/>
                </a:solidFill>
              </a:rPr>
              <a:t>Labranda</a:t>
            </a:r>
            <a:r>
              <a:rPr lang="en-US" altLang="de-DE" sz="800" dirty="0">
                <a:solidFill>
                  <a:srgbClr val="000000"/>
                </a:solidFill>
              </a:rPr>
              <a:t> Royal Makadi ($)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z="800" dirty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800" b="1" dirty="0">
                <a:solidFill>
                  <a:srgbClr val="000000"/>
                </a:solidFill>
              </a:rPr>
              <a:t>Dress Code &amp; Restaurant rules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800" b="1" dirty="0">
                <a:solidFill>
                  <a:srgbClr val="000000"/>
                </a:solidFill>
              </a:rPr>
              <a:t>Dinner </a:t>
            </a:r>
            <a:br>
              <a:rPr lang="en-US" altLang="de-DE" sz="800" dirty="0">
                <a:solidFill>
                  <a:srgbClr val="000000"/>
                </a:solidFill>
              </a:rPr>
            </a:br>
            <a:r>
              <a:rPr lang="en-US" altLang="de-DE" sz="800" dirty="0">
                <a:solidFill>
                  <a:srgbClr val="000000"/>
                </a:solidFill>
              </a:rPr>
              <a:t>Men are required to wear trousers, decent shirts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800" dirty="0">
                <a:solidFill>
                  <a:srgbClr val="000000"/>
                </a:solidFill>
              </a:rPr>
              <a:t>or polo’s &amp; closed shoes.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800" dirty="0">
                <a:solidFill>
                  <a:srgbClr val="000000"/>
                </a:solidFill>
              </a:rPr>
              <a:t>Women are required to wear dinner dress or equivalent attire.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de-DE" sz="800" dirty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800" b="1" dirty="0">
                <a:solidFill>
                  <a:srgbClr val="000000"/>
                </a:solidFill>
              </a:rPr>
              <a:t>Breakfast &amp; Lunch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800" dirty="0">
                <a:solidFill>
                  <a:srgbClr val="000000"/>
                </a:solidFill>
              </a:rPr>
              <a:t>Shorts, sandals and beach/swimming wear are allowed if worn with appropriate tops or light summer dress.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de-DE" sz="800" dirty="0">
                <a:solidFill>
                  <a:srgbClr val="000000"/>
                </a:solidFill>
              </a:rPr>
            </a:br>
            <a:r>
              <a:rPr lang="en-US" altLang="de-DE" sz="800" dirty="0">
                <a:solidFill>
                  <a:srgbClr val="000000"/>
                </a:solidFill>
              </a:rPr>
              <a:t>Management will always advise guests of the dress code regulations when needed and expect cooperation in order to maintain the standards of quality in the property.  </a:t>
            </a:r>
            <a:br>
              <a:rPr lang="en-US" altLang="de-DE" sz="800" dirty="0">
                <a:solidFill>
                  <a:srgbClr val="000000"/>
                </a:solidFill>
              </a:rPr>
            </a:br>
            <a:endParaRPr lang="en-US" altLang="de-DE" sz="800" dirty="0">
              <a:solidFill>
                <a:srgbClr val="000000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800" b="1" dirty="0">
                <a:solidFill>
                  <a:srgbClr val="000000"/>
                </a:solidFill>
              </a:rPr>
              <a:t>Swimming Pool Dress Code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de-DE" sz="800" dirty="0">
                <a:solidFill>
                  <a:srgbClr val="000000"/>
                </a:solidFill>
              </a:rPr>
              <a:t>Proper swimming wear is required; for your health and hygiene. It is prohibited to wear full body swimming dresses &amp; cotton T-shirts</a:t>
            </a:r>
            <a:endParaRPr lang="de-DE" altLang="de-DE" sz="800" dirty="0">
              <a:solidFill>
                <a:srgbClr val="000000"/>
              </a:solidFill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7141346" y="1371600"/>
            <a:ext cx="220345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RESORT REFERENCE GUIDE</a:t>
            </a:r>
            <a:endParaRPr kumimoji="0" lang="fr-FR" altLang="de-DE" sz="800" b="1" i="0" u="sng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Makadi-</a:t>
            </a:r>
            <a:r>
              <a:rPr kumimoji="0" lang="en-US" altLang="de-DE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</a:rPr>
              <a:t>Hurghada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-Red Sea– Egypt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P.O. Box 341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Tel: (+20) 65 3590 555-58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Fax: (+20) 65 3590 563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effectLst/>
              </a:rPr>
              <a:t>E-mail: </a:t>
            </a:r>
            <a:r>
              <a:rPr lang="en-US" altLang="de-DE" sz="800" dirty="0"/>
              <a:t>guestrelation.lemonandsoul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effectLst/>
              </a:rPr>
              <a:t>@</a:t>
            </a:r>
            <a:r>
              <a:rPr lang="en-US" altLang="de-DE" sz="800" dirty="0"/>
              <a:t>mphotelseg</a:t>
            </a:r>
            <a:r>
              <a:rPr kumimoji="0" lang="en-US" altLang="de-DE" sz="800" b="0" i="0" u="none" strike="noStrike" cap="none" normalizeH="0" baseline="0" dirty="0">
                <a:ln>
                  <a:noFill/>
                </a:ln>
                <a:effectLst/>
              </a:rPr>
              <a:t>.com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</a:rPr>
              <a:t>Website: www.labranda.com</a:t>
            </a: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19901" y="4038600"/>
            <a:ext cx="2819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u="sng" dirty="0"/>
              <a:t>CHECK IN: 15:00PM</a:t>
            </a:r>
            <a:r>
              <a:rPr lang="en-US" sz="800" b="1" dirty="0"/>
              <a:t>           </a:t>
            </a:r>
            <a:r>
              <a:rPr lang="en-US" sz="800" b="1" u="sng" dirty="0"/>
              <a:t>CHECK OUT: 12:00NOON</a:t>
            </a:r>
            <a:endParaRPr lang="en-US" sz="800" dirty="0"/>
          </a:p>
          <a:p>
            <a:pPr algn="ctr"/>
            <a:r>
              <a:rPr lang="en-US" sz="800" dirty="0"/>
              <a:t> </a:t>
            </a:r>
          </a:p>
          <a:p>
            <a:pPr algn="ctr"/>
            <a:r>
              <a:rPr lang="en-US" sz="800" b="1" i="1" u="sng" dirty="0"/>
              <a:t>Guest Relations</a:t>
            </a:r>
            <a:endParaRPr lang="en-US" sz="800" b="1" dirty="0"/>
          </a:p>
          <a:p>
            <a:pPr algn="ctr"/>
            <a:r>
              <a:rPr lang="en-US" sz="800" dirty="0"/>
              <a:t>Guest Relations desk is located next to the reception desk</a:t>
            </a:r>
            <a:endParaRPr lang="en-US" sz="800" b="1" dirty="0"/>
          </a:p>
          <a:p>
            <a:pPr algn="ctr"/>
            <a:r>
              <a:rPr lang="en-US" sz="800" i="1" u="sng" dirty="0"/>
              <a:t> </a:t>
            </a:r>
            <a:endParaRPr lang="en-US" sz="800" b="1" dirty="0"/>
          </a:p>
          <a:p>
            <a:pPr algn="ctr"/>
            <a:r>
              <a:rPr lang="en-US" sz="800" b="1" i="1" u="sng" dirty="0"/>
              <a:t>Safety Deposit Boxes</a:t>
            </a:r>
            <a:endParaRPr lang="en-US" sz="800" b="1" dirty="0"/>
          </a:p>
          <a:p>
            <a:pPr algn="ctr"/>
            <a:r>
              <a:rPr lang="en-US" sz="800" dirty="0"/>
              <a:t>Safety deposit boxes are provided without charge in the rooms. The hotel management takes no </a:t>
            </a:r>
            <a:br>
              <a:rPr lang="en-US" sz="800" dirty="0"/>
            </a:br>
            <a:r>
              <a:rPr lang="en-US" sz="800" dirty="0"/>
              <a:t>responsibility for any valuables left in guest rooms. </a:t>
            </a:r>
          </a:p>
          <a:p>
            <a:pPr algn="ctr"/>
            <a:r>
              <a:rPr lang="en-US" sz="800" dirty="0"/>
              <a:t> </a:t>
            </a:r>
          </a:p>
          <a:p>
            <a:pPr algn="ctr"/>
            <a:r>
              <a:rPr lang="en-US" sz="800" b="1" i="1" u="sng" dirty="0"/>
              <a:t>Hotel Doctor</a:t>
            </a:r>
            <a:endParaRPr lang="en-US" sz="800" b="1" dirty="0"/>
          </a:p>
          <a:p>
            <a:pPr algn="ctr"/>
            <a:r>
              <a:rPr lang="en-US" sz="800" dirty="0"/>
              <a:t>The hotel doctor is 24h a day available for emergency</a:t>
            </a:r>
          </a:p>
          <a:p>
            <a:pPr algn="ctr"/>
            <a:r>
              <a:rPr lang="en-US" sz="800" dirty="0"/>
              <a:t>cases through the reception desk.</a:t>
            </a:r>
          </a:p>
          <a:p>
            <a:pPr algn="ctr"/>
            <a:r>
              <a:rPr lang="en-US" sz="800" dirty="0"/>
              <a:t> </a:t>
            </a:r>
          </a:p>
          <a:p>
            <a:pPr algn="ctr"/>
            <a:r>
              <a:rPr lang="en-US" sz="800" b="1" dirty="0"/>
              <a:t> </a:t>
            </a:r>
            <a:r>
              <a:rPr lang="en-US" sz="800" b="1" i="1" u="sng" dirty="0"/>
              <a:t>Internet</a:t>
            </a:r>
            <a:endParaRPr lang="en-US" sz="800" b="1" dirty="0"/>
          </a:p>
          <a:p>
            <a:pPr algn="ctr"/>
            <a:r>
              <a:rPr lang="en-US" sz="800" dirty="0"/>
              <a:t>WI-FI internet is for free in the Lobby and on the Terrace</a:t>
            </a:r>
          </a:p>
          <a:p>
            <a:pPr algn="ctr"/>
            <a:endParaRPr lang="de-DE" sz="800" dirty="0"/>
          </a:p>
        </p:txBody>
      </p:sp>
      <p:sp>
        <p:nvSpPr>
          <p:cNvPr id="18" name="TextBox 17"/>
          <p:cNvSpPr txBox="1"/>
          <p:nvPr/>
        </p:nvSpPr>
        <p:spPr>
          <a:xfrm>
            <a:off x="6819901" y="2667000"/>
            <a:ext cx="30098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u="sng" dirty="0"/>
              <a:t>GENERAL INFORMATIONS</a:t>
            </a:r>
            <a:endParaRPr lang="en-US" sz="800" dirty="0"/>
          </a:p>
          <a:p>
            <a:pPr algn="ctr"/>
            <a:r>
              <a:rPr lang="en-US" sz="800" dirty="0"/>
              <a:t>  For Reception dial		3</a:t>
            </a:r>
            <a:br>
              <a:rPr lang="en-US" sz="800" dirty="0"/>
            </a:br>
            <a:r>
              <a:rPr lang="en-US" sz="800" dirty="0"/>
              <a:t>     For Guest Relations dial    	1107 </a:t>
            </a:r>
          </a:p>
          <a:p>
            <a:pPr algn="ctr"/>
            <a:r>
              <a:rPr lang="en-US" sz="800" dirty="0"/>
              <a:t>For Room call               4 (and Room </a:t>
            </a:r>
          </a:p>
          <a:p>
            <a:pPr algn="ctr"/>
            <a:r>
              <a:rPr lang="en-US" sz="800"/>
              <a:t>Whatsapp</a:t>
            </a:r>
            <a:r>
              <a:rPr lang="en-US" sz="800" dirty="0"/>
              <a:t> +20 103 201 7976</a:t>
            </a:r>
          </a:p>
          <a:p>
            <a:pPr algn="ctr"/>
            <a:r>
              <a:rPr lang="en-US" sz="800" dirty="0"/>
              <a:t> </a:t>
            </a:r>
          </a:p>
          <a:p>
            <a:pPr algn="ctr"/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87373823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z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52</TotalTime>
  <Words>916</Words>
  <Application>Microsoft Office PowerPoint</Application>
  <PresentationFormat>A4 Paper (210x297 mm)</PresentationFormat>
  <Paragraphs>157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 Light</vt:lpstr>
      <vt:lpstr>Segoe UI Emoji</vt:lpstr>
      <vt:lpstr>Times New Roman</vt:lpstr>
      <vt:lpstr>Larissa</vt:lpstr>
      <vt:lpstr>PowerPoint Presentation</vt:lpstr>
      <vt:lpstr>PowerPoint Presentation</vt:lpstr>
    </vt:vector>
  </TitlesOfParts>
  <Company>FTI Touristik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Vetvitayavatana, Pichaya (MP Hotels)</dc:creator>
  <cp:lastModifiedBy>GuestRelation Royal</cp:lastModifiedBy>
  <cp:revision>60</cp:revision>
  <cp:lastPrinted>2024-11-01T13:39:14Z</cp:lastPrinted>
  <dcterms:created xsi:type="dcterms:W3CDTF">2023-01-12T12:11:02Z</dcterms:created>
  <dcterms:modified xsi:type="dcterms:W3CDTF">2025-01-06T07:25:37Z</dcterms:modified>
</cp:coreProperties>
</file>