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94660"/>
  </p:normalViewPr>
  <p:slideViewPr>
    <p:cSldViewPr snapToGrid="0">
      <p:cViewPr>
        <p:scale>
          <a:sx n="75" d="100"/>
          <a:sy n="75" d="100"/>
        </p:scale>
        <p:origin x="25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4154"/>
            </a:lvl1pPr>
          </a:lstStyle>
          <a:p>
            <a:r>
              <a:rPr lang="en-US" smtClean="0"/>
              <a:t>Click to edit Master title style</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662"/>
            </a:lvl1pPr>
            <a:lvl2pPr marL="316520" indent="0" algn="ctr">
              <a:buNone/>
              <a:defRPr sz="1385"/>
            </a:lvl2pPr>
            <a:lvl3pPr marL="633039" indent="0" algn="ctr">
              <a:buNone/>
              <a:defRPr sz="1246"/>
            </a:lvl3pPr>
            <a:lvl4pPr marL="949559" indent="0" algn="ctr">
              <a:buNone/>
              <a:defRPr sz="1108"/>
            </a:lvl4pPr>
            <a:lvl5pPr marL="1266078" indent="0" algn="ctr">
              <a:buNone/>
              <a:defRPr sz="1108"/>
            </a:lvl5pPr>
            <a:lvl6pPr marL="1582598" indent="0" algn="ctr">
              <a:buNone/>
              <a:defRPr sz="1108"/>
            </a:lvl6pPr>
            <a:lvl7pPr marL="1899117" indent="0" algn="ctr">
              <a:buNone/>
              <a:defRPr sz="1108"/>
            </a:lvl7pPr>
            <a:lvl8pPr marL="2215637" indent="0" algn="ctr">
              <a:buNone/>
              <a:defRPr sz="1108"/>
            </a:lvl8pPr>
            <a:lvl9pPr marL="2532156" indent="0" algn="ctr">
              <a:buNone/>
              <a:defRPr sz="1108"/>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9376E0-4836-408A-840D-86304922C6E1}"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33EF7-DF31-4B05-828F-4BDD210ABEC5}" type="slidenum">
              <a:rPr lang="en-US" smtClean="0"/>
              <a:t>‹#›</a:t>
            </a:fld>
            <a:endParaRPr lang="en-US"/>
          </a:p>
        </p:txBody>
      </p:sp>
    </p:spTree>
    <p:extLst>
      <p:ext uri="{BB962C8B-B14F-4D97-AF65-F5344CB8AC3E}">
        <p14:creationId xmlns:p14="http://schemas.microsoft.com/office/powerpoint/2010/main" val="60676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376E0-4836-408A-840D-86304922C6E1}"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33EF7-DF31-4B05-828F-4BDD210ABEC5}" type="slidenum">
              <a:rPr lang="en-US" smtClean="0"/>
              <a:t>‹#›</a:t>
            </a:fld>
            <a:endParaRPr lang="en-US"/>
          </a:p>
        </p:txBody>
      </p:sp>
    </p:spTree>
    <p:extLst>
      <p:ext uri="{BB962C8B-B14F-4D97-AF65-F5344CB8AC3E}">
        <p14:creationId xmlns:p14="http://schemas.microsoft.com/office/powerpoint/2010/main" val="284556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376E0-4836-408A-840D-86304922C6E1}"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33EF7-DF31-4B05-828F-4BDD210ABEC5}" type="slidenum">
              <a:rPr lang="en-US" smtClean="0"/>
              <a:t>‹#›</a:t>
            </a:fld>
            <a:endParaRPr lang="en-US"/>
          </a:p>
        </p:txBody>
      </p:sp>
    </p:spTree>
    <p:extLst>
      <p:ext uri="{BB962C8B-B14F-4D97-AF65-F5344CB8AC3E}">
        <p14:creationId xmlns:p14="http://schemas.microsoft.com/office/powerpoint/2010/main" val="15631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376E0-4836-408A-840D-86304922C6E1}"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33EF7-DF31-4B05-828F-4BDD210ABEC5}" type="slidenum">
              <a:rPr lang="en-US" smtClean="0"/>
              <a:t>‹#›</a:t>
            </a:fld>
            <a:endParaRPr lang="en-US"/>
          </a:p>
        </p:txBody>
      </p:sp>
    </p:spTree>
    <p:extLst>
      <p:ext uri="{BB962C8B-B14F-4D97-AF65-F5344CB8AC3E}">
        <p14:creationId xmlns:p14="http://schemas.microsoft.com/office/powerpoint/2010/main" val="87804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154"/>
            </a:lvl1pPr>
          </a:lstStyle>
          <a:p>
            <a:r>
              <a:rPr lang="en-US" smtClean="0"/>
              <a:t>Click to edit Master title style</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662">
                <a:solidFill>
                  <a:schemeClr val="tx1">
                    <a:tint val="75000"/>
                  </a:schemeClr>
                </a:solidFill>
              </a:defRPr>
            </a:lvl1pPr>
            <a:lvl2pPr marL="316520" indent="0">
              <a:buNone/>
              <a:defRPr sz="1385">
                <a:solidFill>
                  <a:schemeClr val="tx1">
                    <a:tint val="75000"/>
                  </a:schemeClr>
                </a:solidFill>
              </a:defRPr>
            </a:lvl2pPr>
            <a:lvl3pPr marL="633039" indent="0">
              <a:buNone/>
              <a:defRPr sz="1246">
                <a:solidFill>
                  <a:schemeClr val="tx1">
                    <a:tint val="75000"/>
                  </a:schemeClr>
                </a:solidFill>
              </a:defRPr>
            </a:lvl3pPr>
            <a:lvl4pPr marL="949559" indent="0">
              <a:buNone/>
              <a:defRPr sz="1108">
                <a:solidFill>
                  <a:schemeClr val="tx1">
                    <a:tint val="75000"/>
                  </a:schemeClr>
                </a:solidFill>
              </a:defRPr>
            </a:lvl4pPr>
            <a:lvl5pPr marL="1266078" indent="0">
              <a:buNone/>
              <a:defRPr sz="1108">
                <a:solidFill>
                  <a:schemeClr val="tx1">
                    <a:tint val="75000"/>
                  </a:schemeClr>
                </a:solidFill>
              </a:defRPr>
            </a:lvl5pPr>
            <a:lvl6pPr marL="1582598" indent="0">
              <a:buNone/>
              <a:defRPr sz="1108">
                <a:solidFill>
                  <a:schemeClr val="tx1">
                    <a:tint val="75000"/>
                  </a:schemeClr>
                </a:solidFill>
              </a:defRPr>
            </a:lvl6pPr>
            <a:lvl7pPr marL="1899117" indent="0">
              <a:buNone/>
              <a:defRPr sz="1108">
                <a:solidFill>
                  <a:schemeClr val="tx1">
                    <a:tint val="75000"/>
                  </a:schemeClr>
                </a:solidFill>
              </a:defRPr>
            </a:lvl7pPr>
            <a:lvl8pPr marL="2215637" indent="0">
              <a:buNone/>
              <a:defRPr sz="1108">
                <a:solidFill>
                  <a:schemeClr val="tx1">
                    <a:tint val="75000"/>
                  </a:schemeClr>
                </a:solidFill>
              </a:defRPr>
            </a:lvl8pPr>
            <a:lvl9pPr marL="2532156" indent="0">
              <a:buNone/>
              <a:defRPr sz="110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9376E0-4836-408A-840D-86304922C6E1}"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33EF7-DF31-4B05-828F-4BDD210ABEC5}" type="slidenum">
              <a:rPr lang="en-US" smtClean="0"/>
              <a:t>‹#›</a:t>
            </a:fld>
            <a:endParaRPr lang="en-US"/>
          </a:p>
        </p:txBody>
      </p:sp>
    </p:spTree>
    <p:extLst>
      <p:ext uri="{BB962C8B-B14F-4D97-AF65-F5344CB8AC3E}">
        <p14:creationId xmlns:p14="http://schemas.microsoft.com/office/powerpoint/2010/main" val="118603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9376E0-4836-408A-840D-86304922C6E1}"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33EF7-DF31-4B05-828F-4BDD210ABEC5}" type="slidenum">
              <a:rPr lang="en-US" smtClean="0"/>
              <a:t>‹#›</a:t>
            </a:fld>
            <a:endParaRPr lang="en-US"/>
          </a:p>
        </p:txBody>
      </p:sp>
    </p:spTree>
    <p:extLst>
      <p:ext uri="{BB962C8B-B14F-4D97-AF65-F5344CB8AC3E}">
        <p14:creationId xmlns:p14="http://schemas.microsoft.com/office/powerpoint/2010/main" val="403827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smtClean="0"/>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smtClean="0"/>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9376E0-4836-408A-840D-86304922C6E1}" type="datetimeFigureOut">
              <a:rPr lang="en-US" smtClean="0"/>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33EF7-DF31-4B05-828F-4BDD210ABEC5}" type="slidenum">
              <a:rPr lang="en-US" smtClean="0"/>
              <a:t>‹#›</a:t>
            </a:fld>
            <a:endParaRPr lang="en-US"/>
          </a:p>
        </p:txBody>
      </p:sp>
    </p:spTree>
    <p:extLst>
      <p:ext uri="{BB962C8B-B14F-4D97-AF65-F5344CB8AC3E}">
        <p14:creationId xmlns:p14="http://schemas.microsoft.com/office/powerpoint/2010/main" val="291706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9376E0-4836-408A-840D-86304922C6E1}" type="datetimeFigureOut">
              <a:rPr lang="en-US" smtClean="0"/>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33EF7-DF31-4B05-828F-4BDD210ABEC5}" type="slidenum">
              <a:rPr lang="en-US" smtClean="0"/>
              <a:t>‹#›</a:t>
            </a:fld>
            <a:endParaRPr lang="en-US"/>
          </a:p>
        </p:txBody>
      </p:sp>
    </p:spTree>
    <p:extLst>
      <p:ext uri="{BB962C8B-B14F-4D97-AF65-F5344CB8AC3E}">
        <p14:creationId xmlns:p14="http://schemas.microsoft.com/office/powerpoint/2010/main" val="65347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376E0-4836-408A-840D-86304922C6E1}" type="datetimeFigureOut">
              <a:rPr lang="en-US" smtClean="0"/>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33EF7-DF31-4B05-828F-4BDD210ABEC5}" type="slidenum">
              <a:rPr lang="en-US" smtClean="0"/>
              <a:t>‹#›</a:t>
            </a:fld>
            <a:endParaRPr lang="en-US"/>
          </a:p>
        </p:txBody>
      </p:sp>
    </p:spTree>
    <p:extLst>
      <p:ext uri="{BB962C8B-B14F-4D97-AF65-F5344CB8AC3E}">
        <p14:creationId xmlns:p14="http://schemas.microsoft.com/office/powerpoint/2010/main" val="29788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smtClean="0"/>
              <a:t>Click to edit Master title style</a:t>
            </a:r>
            <a:endParaRPr lang="en-US"/>
          </a:p>
        </p:txBody>
      </p:sp>
      <p:sp>
        <p:nvSpPr>
          <p:cNvPr id="3" name="Content Placeholder 2"/>
          <p:cNvSpPr>
            <a:spLocks noGrp="1"/>
          </p:cNvSpPr>
          <p:nvPr>
            <p:ph idx="1"/>
          </p:nvPr>
        </p:nvSpPr>
        <p:spPr>
          <a:xfrm>
            <a:off x="2915543" y="1426283"/>
            <a:ext cx="3471863" cy="7039681"/>
          </a:xfrm>
        </p:spPr>
        <p:txBody>
          <a:bodyPr/>
          <a:lstStyle>
            <a:lvl1pPr>
              <a:defRPr sz="2215"/>
            </a:lvl1pPr>
            <a:lvl2pPr>
              <a:defRPr sz="1938"/>
            </a:lvl2pPr>
            <a:lvl3pPr>
              <a:defRPr sz="1662"/>
            </a:lvl3pPr>
            <a:lvl4pPr>
              <a:defRPr sz="1385"/>
            </a:lvl4pPr>
            <a:lvl5pPr>
              <a:defRPr sz="1385"/>
            </a:lvl5pPr>
            <a:lvl6pPr>
              <a:defRPr sz="1385"/>
            </a:lvl6pPr>
            <a:lvl7pPr>
              <a:defRPr sz="1385"/>
            </a:lvl7pPr>
            <a:lvl8pPr>
              <a:defRPr sz="1385"/>
            </a:lvl8pPr>
            <a:lvl9pPr>
              <a:defRPr sz="138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smtClean="0"/>
              <a:t>Edit Master text styles</a:t>
            </a:r>
          </a:p>
        </p:txBody>
      </p:sp>
      <p:sp>
        <p:nvSpPr>
          <p:cNvPr id="5" name="Date Placeholder 4"/>
          <p:cNvSpPr>
            <a:spLocks noGrp="1"/>
          </p:cNvSpPr>
          <p:nvPr>
            <p:ph type="dt" sz="half" idx="10"/>
          </p:nvPr>
        </p:nvSpPr>
        <p:spPr/>
        <p:txBody>
          <a:bodyPr/>
          <a:lstStyle/>
          <a:p>
            <a:fld id="{C09376E0-4836-408A-840D-86304922C6E1}"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33EF7-DF31-4B05-828F-4BDD210ABEC5}" type="slidenum">
              <a:rPr lang="en-US" smtClean="0"/>
              <a:t>‹#›</a:t>
            </a:fld>
            <a:endParaRPr lang="en-US"/>
          </a:p>
        </p:txBody>
      </p:sp>
    </p:spTree>
    <p:extLst>
      <p:ext uri="{BB962C8B-B14F-4D97-AF65-F5344CB8AC3E}">
        <p14:creationId xmlns:p14="http://schemas.microsoft.com/office/powerpoint/2010/main" val="38824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smtClean="0"/>
              <a:t>Click to edit Master title style</a:t>
            </a:r>
            <a:endParaRPr lang="en-US"/>
          </a:p>
        </p:txBody>
      </p:sp>
      <p:sp>
        <p:nvSpPr>
          <p:cNvPr id="3" name="Picture Placeholder 2"/>
          <p:cNvSpPr>
            <a:spLocks noGrp="1"/>
          </p:cNvSpPr>
          <p:nvPr>
            <p:ph type="pic" idx="1"/>
          </p:nvPr>
        </p:nvSpPr>
        <p:spPr>
          <a:xfrm>
            <a:off x="2915543" y="1426283"/>
            <a:ext cx="3471863" cy="7039681"/>
          </a:xfrm>
        </p:spPr>
        <p:txBody>
          <a:bodyPr/>
          <a:lstStyle>
            <a:lvl1pPr marL="0" indent="0">
              <a:buNone/>
              <a:defRPr sz="2215"/>
            </a:lvl1pPr>
            <a:lvl2pPr marL="316520" indent="0">
              <a:buNone/>
              <a:defRPr sz="1938"/>
            </a:lvl2pPr>
            <a:lvl3pPr marL="633039" indent="0">
              <a:buNone/>
              <a:defRPr sz="1662"/>
            </a:lvl3pPr>
            <a:lvl4pPr marL="949559" indent="0">
              <a:buNone/>
              <a:defRPr sz="1385"/>
            </a:lvl4pPr>
            <a:lvl5pPr marL="1266078" indent="0">
              <a:buNone/>
              <a:defRPr sz="1385"/>
            </a:lvl5pPr>
            <a:lvl6pPr marL="1582598" indent="0">
              <a:buNone/>
              <a:defRPr sz="1385"/>
            </a:lvl6pPr>
            <a:lvl7pPr marL="1899117" indent="0">
              <a:buNone/>
              <a:defRPr sz="1385"/>
            </a:lvl7pPr>
            <a:lvl8pPr marL="2215637" indent="0">
              <a:buNone/>
              <a:defRPr sz="1385"/>
            </a:lvl8pPr>
            <a:lvl9pPr marL="2532156" indent="0">
              <a:buNone/>
              <a:defRPr sz="1385"/>
            </a:lvl9pPr>
          </a:lstStyle>
          <a:p>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smtClean="0"/>
              <a:t>Edit Master text styles</a:t>
            </a:r>
          </a:p>
        </p:txBody>
      </p:sp>
      <p:sp>
        <p:nvSpPr>
          <p:cNvPr id="5" name="Date Placeholder 4"/>
          <p:cNvSpPr>
            <a:spLocks noGrp="1"/>
          </p:cNvSpPr>
          <p:nvPr>
            <p:ph type="dt" sz="half" idx="10"/>
          </p:nvPr>
        </p:nvSpPr>
        <p:spPr/>
        <p:txBody>
          <a:bodyPr/>
          <a:lstStyle/>
          <a:p>
            <a:fld id="{C09376E0-4836-408A-840D-86304922C6E1}"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33EF7-DF31-4B05-828F-4BDD210ABEC5}" type="slidenum">
              <a:rPr lang="en-US" smtClean="0"/>
              <a:t>‹#›</a:t>
            </a:fld>
            <a:endParaRPr lang="en-US"/>
          </a:p>
        </p:txBody>
      </p:sp>
    </p:spTree>
    <p:extLst>
      <p:ext uri="{BB962C8B-B14F-4D97-AF65-F5344CB8AC3E}">
        <p14:creationId xmlns:p14="http://schemas.microsoft.com/office/powerpoint/2010/main" val="164783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831">
                <a:solidFill>
                  <a:schemeClr val="tx1">
                    <a:tint val="75000"/>
                  </a:schemeClr>
                </a:solidFill>
              </a:defRPr>
            </a:lvl1pPr>
          </a:lstStyle>
          <a:p>
            <a:fld id="{C09376E0-4836-408A-840D-86304922C6E1}" type="datetimeFigureOut">
              <a:rPr lang="en-US" smtClean="0"/>
              <a:t>9/17/2023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831">
                <a:solidFill>
                  <a:schemeClr val="tx1">
                    <a:tint val="75000"/>
                  </a:schemeClr>
                </a:solidFill>
              </a:defRPr>
            </a:lvl1pPr>
          </a:lstStyle>
          <a:p>
            <a:fld id="{1F933EF7-DF31-4B05-828F-4BDD210ABEC5}" type="slidenum">
              <a:rPr lang="en-US" smtClean="0"/>
              <a:t>‹#›</a:t>
            </a:fld>
            <a:endParaRPr lang="en-US"/>
          </a:p>
        </p:txBody>
      </p:sp>
    </p:spTree>
    <p:extLst>
      <p:ext uri="{BB962C8B-B14F-4D97-AF65-F5344CB8AC3E}">
        <p14:creationId xmlns:p14="http://schemas.microsoft.com/office/powerpoint/2010/main" val="2074734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33039" rtl="0" eaLnBrk="1" latinLnBrk="0" hangingPunct="1">
        <a:lnSpc>
          <a:spcPct val="90000"/>
        </a:lnSpc>
        <a:spcBef>
          <a:spcPct val="0"/>
        </a:spcBef>
        <a:buNone/>
        <a:defRPr sz="3046" kern="1200">
          <a:solidFill>
            <a:schemeClr val="tx1"/>
          </a:solidFill>
          <a:latin typeface="+mj-lt"/>
          <a:ea typeface="+mj-ea"/>
          <a:cs typeface="+mj-cs"/>
        </a:defRPr>
      </a:lvl1pPr>
    </p:titleStyle>
    <p:bodyStyle>
      <a:lvl1pPr marL="158260" indent="-158260" algn="l" defTabSz="633039" rtl="0" eaLnBrk="1" latinLnBrk="0" hangingPunct="1">
        <a:lnSpc>
          <a:spcPct val="90000"/>
        </a:lnSpc>
        <a:spcBef>
          <a:spcPts val="692"/>
        </a:spcBef>
        <a:buFont typeface="Arial" panose="020B0604020202020204" pitchFamily="34" charset="0"/>
        <a:buChar char="•"/>
        <a:defRPr sz="1938" kern="1200">
          <a:solidFill>
            <a:schemeClr val="tx1"/>
          </a:solidFill>
          <a:latin typeface="+mn-lt"/>
          <a:ea typeface="+mn-ea"/>
          <a:cs typeface="+mn-cs"/>
        </a:defRPr>
      </a:lvl1pPr>
      <a:lvl2pPr marL="474779" indent="-158260" algn="l" defTabSz="633039" rtl="0" eaLnBrk="1" latinLnBrk="0" hangingPunct="1">
        <a:lnSpc>
          <a:spcPct val="90000"/>
        </a:lnSpc>
        <a:spcBef>
          <a:spcPts val="346"/>
        </a:spcBef>
        <a:buFont typeface="Arial" panose="020B0604020202020204" pitchFamily="34" charset="0"/>
        <a:buChar char="•"/>
        <a:defRPr sz="1662" kern="1200">
          <a:solidFill>
            <a:schemeClr val="tx1"/>
          </a:solidFill>
          <a:latin typeface="+mn-lt"/>
          <a:ea typeface="+mn-ea"/>
          <a:cs typeface="+mn-cs"/>
        </a:defRPr>
      </a:lvl2pPr>
      <a:lvl3pPr marL="791299" indent="-158260" algn="l" defTabSz="633039" rtl="0" eaLnBrk="1" latinLnBrk="0" hangingPunct="1">
        <a:lnSpc>
          <a:spcPct val="90000"/>
        </a:lnSpc>
        <a:spcBef>
          <a:spcPts val="346"/>
        </a:spcBef>
        <a:buFont typeface="Arial" panose="020B0604020202020204" pitchFamily="34" charset="0"/>
        <a:buChar char="•"/>
        <a:defRPr sz="1385" kern="1200">
          <a:solidFill>
            <a:schemeClr val="tx1"/>
          </a:solidFill>
          <a:latin typeface="+mn-lt"/>
          <a:ea typeface="+mn-ea"/>
          <a:cs typeface="+mn-cs"/>
        </a:defRPr>
      </a:lvl3pPr>
      <a:lvl4pPr marL="110781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4pPr>
      <a:lvl5pPr marL="142433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5pPr>
      <a:lvl6pPr marL="1740858"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6pPr>
      <a:lvl7pPr marL="205737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7pPr>
      <a:lvl8pPr marL="2373897"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8pPr>
      <a:lvl9pPr marL="2690416" indent="-158260" algn="l" defTabSz="633039" rtl="0" eaLnBrk="1" latinLnBrk="0" hangingPunct="1">
        <a:lnSpc>
          <a:spcPct val="90000"/>
        </a:lnSpc>
        <a:spcBef>
          <a:spcPts val="346"/>
        </a:spcBef>
        <a:buFont typeface="Arial" panose="020B0604020202020204" pitchFamily="34" charset="0"/>
        <a:buChar char="•"/>
        <a:defRPr sz="1246" kern="1200">
          <a:solidFill>
            <a:schemeClr val="tx1"/>
          </a:solidFill>
          <a:latin typeface="+mn-lt"/>
          <a:ea typeface="+mn-ea"/>
          <a:cs typeface="+mn-cs"/>
        </a:defRPr>
      </a:lvl9pPr>
    </p:bodyStyle>
    <p:otherStyle>
      <a:defPPr>
        <a:defRPr lang="en-US"/>
      </a:defPPr>
      <a:lvl1pPr marL="0" algn="l" defTabSz="633039" rtl="0" eaLnBrk="1" latinLnBrk="0" hangingPunct="1">
        <a:defRPr sz="1246" kern="1200">
          <a:solidFill>
            <a:schemeClr val="tx1"/>
          </a:solidFill>
          <a:latin typeface="+mn-lt"/>
          <a:ea typeface="+mn-ea"/>
          <a:cs typeface="+mn-cs"/>
        </a:defRPr>
      </a:lvl1pPr>
      <a:lvl2pPr marL="316520" algn="l" defTabSz="633039" rtl="0" eaLnBrk="1" latinLnBrk="0" hangingPunct="1">
        <a:defRPr sz="1246" kern="1200">
          <a:solidFill>
            <a:schemeClr val="tx1"/>
          </a:solidFill>
          <a:latin typeface="+mn-lt"/>
          <a:ea typeface="+mn-ea"/>
          <a:cs typeface="+mn-cs"/>
        </a:defRPr>
      </a:lvl2pPr>
      <a:lvl3pPr marL="633039" algn="l" defTabSz="633039" rtl="0" eaLnBrk="1" latinLnBrk="0" hangingPunct="1">
        <a:defRPr sz="1246" kern="1200">
          <a:solidFill>
            <a:schemeClr val="tx1"/>
          </a:solidFill>
          <a:latin typeface="+mn-lt"/>
          <a:ea typeface="+mn-ea"/>
          <a:cs typeface="+mn-cs"/>
        </a:defRPr>
      </a:lvl3pPr>
      <a:lvl4pPr marL="949559" algn="l" defTabSz="633039" rtl="0" eaLnBrk="1" latinLnBrk="0" hangingPunct="1">
        <a:defRPr sz="1246" kern="1200">
          <a:solidFill>
            <a:schemeClr val="tx1"/>
          </a:solidFill>
          <a:latin typeface="+mn-lt"/>
          <a:ea typeface="+mn-ea"/>
          <a:cs typeface="+mn-cs"/>
        </a:defRPr>
      </a:lvl4pPr>
      <a:lvl5pPr marL="1266078" algn="l" defTabSz="633039" rtl="0" eaLnBrk="1" latinLnBrk="0" hangingPunct="1">
        <a:defRPr sz="1246" kern="1200">
          <a:solidFill>
            <a:schemeClr val="tx1"/>
          </a:solidFill>
          <a:latin typeface="+mn-lt"/>
          <a:ea typeface="+mn-ea"/>
          <a:cs typeface="+mn-cs"/>
        </a:defRPr>
      </a:lvl5pPr>
      <a:lvl6pPr marL="1582598" algn="l" defTabSz="633039" rtl="0" eaLnBrk="1" latinLnBrk="0" hangingPunct="1">
        <a:defRPr sz="1246" kern="1200">
          <a:solidFill>
            <a:schemeClr val="tx1"/>
          </a:solidFill>
          <a:latin typeface="+mn-lt"/>
          <a:ea typeface="+mn-ea"/>
          <a:cs typeface="+mn-cs"/>
        </a:defRPr>
      </a:lvl6pPr>
      <a:lvl7pPr marL="1899117" algn="l" defTabSz="633039" rtl="0" eaLnBrk="1" latinLnBrk="0" hangingPunct="1">
        <a:defRPr sz="1246" kern="1200">
          <a:solidFill>
            <a:schemeClr val="tx1"/>
          </a:solidFill>
          <a:latin typeface="+mn-lt"/>
          <a:ea typeface="+mn-ea"/>
          <a:cs typeface="+mn-cs"/>
        </a:defRPr>
      </a:lvl7pPr>
      <a:lvl8pPr marL="2215637" algn="l" defTabSz="633039" rtl="0" eaLnBrk="1" latinLnBrk="0" hangingPunct="1">
        <a:defRPr sz="1246" kern="1200">
          <a:solidFill>
            <a:schemeClr val="tx1"/>
          </a:solidFill>
          <a:latin typeface="+mn-lt"/>
          <a:ea typeface="+mn-ea"/>
          <a:cs typeface="+mn-cs"/>
        </a:defRPr>
      </a:lvl8pPr>
      <a:lvl9pPr marL="2532156" algn="l" defTabSz="633039" rtl="0" eaLnBrk="1" latinLnBrk="0" hangingPunct="1">
        <a:defRPr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719614"/>
            <a:ext cx="6858000" cy="1186386"/>
          </a:xfrm>
          <a:prstGeom prst="rect">
            <a:avLst/>
          </a:prstGeom>
          <a:solidFill>
            <a:srgbClr val="008A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70979" y="9216470"/>
            <a:ext cx="1958549" cy="276999"/>
          </a:xfrm>
          <a:prstGeom prst="rect">
            <a:avLst/>
          </a:prstGeom>
          <a:noFill/>
        </p:spPr>
        <p:txBody>
          <a:bodyPr wrap="none" rtlCol="0">
            <a:spAutoFit/>
          </a:bodyPr>
          <a:lstStyle/>
          <a:p>
            <a:r>
              <a:rPr lang="en-US" sz="1200" dirty="0" smtClean="0">
                <a:solidFill>
                  <a:schemeClr val="bg1"/>
                </a:solidFill>
              </a:rPr>
              <a:t>www.jazhotels.com    19380</a:t>
            </a:r>
            <a:endParaRPr lang="en-US" sz="1200" dirty="0">
              <a:solidFill>
                <a:schemeClr val="bg1"/>
              </a:solidFill>
            </a:endParaRPr>
          </a:p>
        </p:txBody>
      </p:sp>
      <p:cxnSp>
        <p:nvCxnSpPr>
          <p:cNvPr id="3" name="Straight Connector 2"/>
          <p:cNvCxnSpPr/>
          <p:nvPr/>
        </p:nvCxnSpPr>
        <p:spPr>
          <a:xfrm flipH="1">
            <a:off x="6055008" y="9140270"/>
            <a:ext cx="2892" cy="45104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33" r="4333"/>
          <a:stretch/>
        </p:blipFill>
        <p:spPr>
          <a:xfrm>
            <a:off x="0" y="2862271"/>
            <a:ext cx="6878782" cy="5887644"/>
          </a:xfrm>
          <a:prstGeom prst="rect">
            <a:avLst/>
          </a:prstGeom>
        </p:spPr>
      </p:pic>
      <p:sp>
        <p:nvSpPr>
          <p:cNvPr id="10" name="Rectangle 9"/>
          <p:cNvSpPr/>
          <p:nvPr/>
        </p:nvSpPr>
        <p:spPr>
          <a:xfrm>
            <a:off x="1714498" y="2009152"/>
            <a:ext cx="3429000" cy="646331"/>
          </a:xfrm>
          <a:prstGeom prst="rect">
            <a:avLst/>
          </a:prstGeom>
        </p:spPr>
        <p:txBody>
          <a:bodyPr>
            <a:spAutoFit/>
          </a:bodyPr>
          <a:lstStyle/>
          <a:p>
            <a:pPr algn="ctr"/>
            <a:r>
              <a:rPr lang="en-US" dirty="0">
                <a:solidFill>
                  <a:srgbClr val="008578"/>
                </a:solidFill>
                <a:latin typeface="Trebuchet MS" panose="020B0603020202020204" pitchFamily="34" charset="0"/>
              </a:rPr>
              <a:t>Jaz Makadi Saraya Palms</a:t>
            </a:r>
          </a:p>
          <a:p>
            <a:pPr algn="ctr"/>
            <a:r>
              <a:rPr lang="en-US" dirty="0">
                <a:solidFill>
                  <a:srgbClr val="008578"/>
                </a:solidFill>
                <a:latin typeface="Trebuchet MS" panose="020B0603020202020204" pitchFamily="34" charset="0"/>
              </a:rPr>
              <a:t>Hotel Info - </a:t>
            </a:r>
            <a:r>
              <a:rPr lang="en-US" dirty="0" smtClean="0">
                <a:solidFill>
                  <a:srgbClr val="008578"/>
                </a:solidFill>
                <a:latin typeface="Trebuchet MS" panose="020B0603020202020204" pitchFamily="34" charset="0"/>
              </a:rPr>
              <a:t>English</a:t>
            </a:r>
            <a:endParaRPr lang="en-US" dirty="0">
              <a:solidFill>
                <a:srgbClr val="008578"/>
              </a:solidFill>
              <a:latin typeface="Trebuchet MS" panose="020B0603020202020204" pitchFamily="34" charset="0"/>
            </a:endParaRPr>
          </a:p>
        </p:txBody>
      </p:sp>
      <p:sp>
        <p:nvSpPr>
          <p:cNvPr id="13" name="TextBox 12"/>
          <p:cNvSpPr txBox="1"/>
          <p:nvPr/>
        </p:nvSpPr>
        <p:spPr>
          <a:xfrm>
            <a:off x="1491130" y="819145"/>
            <a:ext cx="3875737" cy="1077218"/>
          </a:xfrm>
          <a:prstGeom prst="rect">
            <a:avLst/>
          </a:prstGeom>
          <a:noFill/>
        </p:spPr>
        <p:txBody>
          <a:bodyPr wrap="square" rtlCol="0">
            <a:spAutoFit/>
          </a:bodyPr>
          <a:lstStyle/>
          <a:p>
            <a:pPr algn="ctr"/>
            <a:r>
              <a:rPr lang="en-US" sz="3200" b="1" dirty="0" smtClean="0">
                <a:solidFill>
                  <a:srgbClr val="008578"/>
                </a:solidFill>
                <a:latin typeface="Trebuchet MS" panose="020B0603020202020204" pitchFamily="34" charset="0"/>
              </a:rPr>
              <a:t>LIVE THE MAKADI MINDSET!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63" y="8972782"/>
            <a:ext cx="1829873" cy="772099"/>
          </a:xfrm>
          <a:prstGeom prst="rect">
            <a:avLst/>
          </a:prstGeom>
        </p:spPr>
      </p:pic>
    </p:spTree>
    <p:extLst>
      <p:ext uri="{BB962C8B-B14F-4D97-AF65-F5344CB8AC3E}">
        <p14:creationId xmlns:p14="http://schemas.microsoft.com/office/powerpoint/2010/main" val="3208209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1.png"/>
          <p:cNvPicPr/>
          <p:nvPr/>
        </p:nvPicPr>
        <p:blipFill>
          <a:blip r:embed="rId2" cstate="print"/>
          <a:stretch>
            <a:fillRect/>
          </a:stretch>
        </p:blipFill>
        <p:spPr>
          <a:xfrm>
            <a:off x="3041766" y="9320121"/>
            <a:ext cx="595053" cy="525313"/>
          </a:xfrm>
          <a:prstGeom prst="rect">
            <a:avLst/>
          </a:prstGeom>
        </p:spPr>
      </p:pic>
      <p:cxnSp>
        <p:nvCxnSpPr>
          <p:cNvPr id="15" name="Straight Connector 14"/>
          <p:cNvCxnSpPr/>
          <p:nvPr/>
        </p:nvCxnSpPr>
        <p:spPr>
          <a:xfrm>
            <a:off x="0" y="9227128"/>
            <a:ext cx="6858000" cy="0"/>
          </a:xfrm>
          <a:prstGeom prst="line">
            <a:avLst/>
          </a:prstGeom>
          <a:ln>
            <a:solidFill>
              <a:srgbClr val="008A8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44827" y="296874"/>
            <a:ext cx="6568345" cy="8604856"/>
          </a:xfrm>
          <a:prstGeom prst="rect">
            <a:avLst/>
          </a:prstGeom>
        </p:spPr>
        <p:txBody>
          <a:bodyPr wrap="square">
            <a:spAutoFit/>
          </a:bodyPr>
          <a:lstStyle/>
          <a:p>
            <a:pPr>
              <a:lnSpc>
                <a:spcPct val="150000"/>
              </a:lnSpc>
            </a:pPr>
            <a:r>
              <a:rPr lang="en-US" sz="1000" b="1" dirty="0">
                <a:solidFill>
                  <a:srgbClr val="008A81"/>
                </a:solidFill>
                <a:latin typeface="Trebuchet MS" panose="020B0603020202020204" pitchFamily="34" charset="0"/>
              </a:rPr>
              <a:t>ROOM &amp; KEY CARD</a:t>
            </a:r>
            <a:endParaRPr lang="en-US" sz="1000" dirty="0">
              <a:solidFill>
                <a:srgbClr val="008A81"/>
              </a:solidFill>
              <a:latin typeface="Trebuchet MS" panose="020B0603020202020204" pitchFamily="34" charset="0"/>
            </a:endParaRPr>
          </a:p>
          <a:p>
            <a:pPr lvl="0">
              <a:lnSpc>
                <a:spcPct val="150000"/>
              </a:lnSpc>
            </a:pPr>
            <a:r>
              <a:rPr lang="en-US" sz="1000" dirty="0">
                <a:latin typeface="Trebuchet MS" panose="020B0603020202020204" pitchFamily="34" charset="0"/>
              </a:rPr>
              <a:t>﻿﻿Tea and coffee making facilities are replenished daily</a:t>
            </a:r>
          </a:p>
          <a:p>
            <a:pPr lvl="0">
              <a:lnSpc>
                <a:spcPct val="150000"/>
              </a:lnSpc>
            </a:pPr>
            <a:r>
              <a:rPr lang="en-US" sz="1000" dirty="0">
                <a:latin typeface="Trebuchet MS" panose="020B0603020202020204" pitchFamily="34" charset="0"/>
              </a:rPr>
              <a:t>﻿﻿1.5L bottle of water per room on daily basis</a:t>
            </a:r>
          </a:p>
          <a:p>
            <a:pPr lvl="0">
              <a:lnSpc>
                <a:spcPct val="150000"/>
              </a:lnSpc>
            </a:pPr>
            <a:r>
              <a:rPr lang="en-US" sz="1000" dirty="0">
                <a:latin typeface="Trebuchet MS" panose="020B0603020202020204" pitchFamily="34" charset="0"/>
              </a:rPr>
              <a:t>﻿﻿Minibar: Please notice the minibar list in your room</a:t>
            </a:r>
          </a:p>
          <a:p>
            <a:pPr>
              <a:lnSpc>
                <a:spcPct val="150000"/>
              </a:lnSpc>
            </a:pPr>
            <a:r>
              <a:rPr lang="en-US" sz="1000" dirty="0">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SAFE</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We kindly ask that all valuables are placed in the safe inside the wardrobe, as the hotel cannot accept any responsibility for the loss of these. Please leave the safe open on departure day.</a:t>
            </a:r>
          </a:p>
          <a:p>
            <a:pPr>
              <a:lnSpc>
                <a:spcPct val="150000"/>
              </a:lnSpc>
            </a:pPr>
            <a:r>
              <a:rPr lang="en-US" sz="1000" dirty="0">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TELEPHONE</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Please contact reception by dialing 0. Available 24/7.</a:t>
            </a:r>
          </a:p>
          <a:p>
            <a:pPr>
              <a:lnSpc>
                <a:spcPct val="150000"/>
              </a:lnSpc>
            </a:pPr>
            <a:r>
              <a:rPr lang="en-US" sz="1000" dirty="0">
                <a:latin typeface="Trebuchet MS" panose="020B0603020202020204" pitchFamily="34" charset="0"/>
              </a:rPr>
              <a:t>To make national or international calls, please contact our reception. To call another room, please dial the respective room number.</a:t>
            </a:r>
          </a:p>
          <a:p>
            <a:pPr>
              <a:lnSpc>
                <a:spcPct val="150000"/>
              </a:lnSpc>
            </a:pPr>
            <a:r>
              <a:rPr lang="en-US" sz="1000" dirty="0">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RECEPTION</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Our 24 hour service will assist with all general questions, and provide relevant information such as directions, limo reservations, bedding, porter service etc.</a:t>
            </a:r>
          </a:p>
          <a:p>
            <a:pPr>
              <a:lnSpc>
                <a:spcPct val="150000"/>
              </a:lnSpc>
            </a:pPr>
            <a:r>
              <a:rPr lang="en-US" sz="1000" dirty="0">
                <a:latin typeface="Trebuchet MS" panose="020B0603020202020204" pitchFamily="34" charset="0"/>
              </a:rPr>
              <a:t> </a:t>
            </a:r>
          </a:p>
          <a:p>
            <a:pPr>
              <a:lnSpc>
                <a:spcPct val="150000"/>
              </a:lnSpc>
            </a:pPr>
            <a:r>
              <a:rPr lang="en-US" sz="1000" dirty="0">
                <a:latin typeface="Trebuchet MS" panose="020B0603020202020204" pitchFamily="34" charset="0"/>
              </a:rPr>
              <a:t>Check-in 14:00 pm, check-out 12.00 pm. </a:t>
            </a:r>
          </a:p>
          <a:p>
            <a:pPr>
              <a:lnSpc>
                <a:spcPct val="150000"/>
              </a:lnSpc>
            </a:pPr>
            <a:r>
              <a:rPr lang="en-US" sz="1000" dirty="0">
                <a:latin typeface="Trebuchet MS" panose="020B0603020202020204" pitchFamily="34" charset="0"/>
              </a:rPr>
              <a:t>Late check-out is subject to availability and with extra charge.</a:t>
            </a:r>
          </a:p>
          <a:p>
            <a:pPr>
              <a:lnSpc>
                <a:spcPct val="150000"/>
              </a:lnSpc>
            </a:pPr>
            <a:r>
              <a:rPr lang="en-US" sz="1000" dirty="0">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INTERNET</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Please activate your Wi-Fi and choose JHG network - enter your room number, first name and your email address in the appropriate fields.</a:t>
            </a:r>
          </a:p>
          <a:p>
            <a:pPr>
              <a:lnSpc>
                <a:spcPct val="150000"/>
              </a:lnSpc>
            </a:pPr>
            <a:r>
              <a:rPr lang="en-US" sz="1000" dirty="0">
                <a:latin typeface="Trebuchet MS" panose="020B0603020202020204" pitchFamily="34" charset="0"/>
              </a:rPr>
              <a:t>Remember to turn off data roaming to avoid network charges from your operator.</a:t>
            </a:r>
          </a:p>
          <a:p>
            <a:pPr>
              <a:lnSpc>
                <a:spcPct val="150000"/>
              </a:lnSpc>
            </a:pPr>
            <a:r>
              <a:rPr lang="en-US" sz="1000" b="1" dirty="0">
                <a:latin typeface="Trebuchet MS" panose="020B0603020202020204" pitchFamily="34" charset="0"/>
              </a:rPr>
              <a:t> </a:t>
            </a:r>
            <a:endParaRPr lang="en-US" sz="1000" dirty="0">
              <a:latin typeface="Trebuchet MS" panose="020B0603020202020204" pitchFamily="34" charset="0"/>
            </a:endParaRPr>
          </a:p>
          <a:p>
            <a:pPr>
              <a:lnSpc>
                <a:spcPct val="150000"/>
              </a:lnSpc>
            </a:pPr>
            <a:r>
              <a:rPr lang="en-US" sz="1000" b="1" dirty="0">
                <a:solidFill>
                  <a:srgbClr val="008A81"/>
                </a:solidFill>
                <a:latin typeface="Trebuchet MS" panose="020B0603020202020204" pitchFamily="34" charset="0"/>
              </a:rPr>
              <a:t>POOL &amp; BEACH AREA</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You will find pool/beach towels inside your room, changed upon request during your daily turndown service, please leave the towels on the bathroom floor if you require a change. Outside of this time please ring reception.</a:t>
            </a:r>
          </a:p>
          <a:p>
            <a:pPr>
              <a:lnSpc>
                <a:spcPct val="150000"/>
              </a:lnSpc>
            </a:pPr>
            <a:r>
              <a:rPr lang="en-US" sz="1000" dirty="0">
                <a:latin typeface="Trebuchet MS" panose="020B0603020202020204" pitchFamily="34" charset="0"/>
              </a:rPr>
              <a:t> </a:t>
            </a:r>
          </a:p>
          <a:p>
            <a:pPr>
              <a:lnSpc>
                <a:spcPct val="150000"/>
              </a:lnSpc>
            </a:pPr>
            <a:r>
              <a:rPr lang="en-US" sz="1000" dirty="0">
                <a:latin typeface="Trebuchet MS" panose="020B0603020202020204" pitchFamily="34" charset="0"/>
              </a:rPr>
              <a:t>The reservation of sunbeds is not permitted, and staff is authorized to remove items from sun loungers after extended periods of non-occupancy.</a:t>
            </a:r>
          </a:p>
          <a:p>
            <a:pPr>
              <a:lnSpc>
                <a:spcPct val="150000"/>
              </a:lnSpc>
            </a:pPr>
            <a:r>
              <a:rPr lang="en-US" sz="1000" dirty="0">
                <a:latin typeface="Trebuchet MS" panose="020B0603020202020204" pitchFamily="34" charset="0"/>
              </a:rPr>
              <a:t> </a:t>
            </a:r>
            <a:endParaRPr lang="en-US" sz="1000" dirty="0">
              <a:solidFill>
                <a:srgbClr val="008A81"/>
              </a:solidFill>
              <a:latin typeface="Trebuchet MS" panose="020B0603020202020204" pitchFamily="34" charset="0"/>
            </a:endParaRPr>
          </a:p>
          <a:p>
            <a:pPr>
              <a:lnSpc>
                <a:spcPct val="150000"/>
              </a:lnSpc>
            </a:pPr>
            <a:r>
              <a:rPr lang="en-US" sz="1000" b="1" dirty="0">
                <a:solidFill>
                  <a:srgbClr val="008A81"/>
                </a:solidFill>
                <a:latin typeface="Trebuchet MS" panose="020B0603020202020204" pitchFamily="34" charset="0"/>
              </a:rPr>
              <a:t>LAUNDRY &amp; DRY CLEANING</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There is a laundry bag in the wardrobe. </a:t>
            </a:r>
          </a:p>
          <a:p>
            <a:pPr>
              <a:lnSpc>
                <a:spcPct val="150000"/>
              </a:lnSpc>
            </a:pPr>
            <a:r>
              <a:rPr lang="en-US" sz="1000" dirty="0">
                <a:latin typeface="Trebuchet MS" panose="020B0603020202020204" pitchFamily="34" charset="0"/>
              </a:rPr>
              <a:t>Please fill out the laundry list with your items and the prices can be found in the laundry list </a:t>
            </a:r>
          </a:p>
        </p:txBody>
      </p:sp>
    </p:spTree>
    <p:extLst>
      <p:ext uri="{BB962C8B-B14F-4D97-AF65-F5344CB8AC3E}">
        <p14:creationId xmlns:p14="http://schemas.microsoft.com/office/powerpoint/2010/main" val="625791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231" y="276093"/>
            <a:ext cx="6559537" cy="8871659"/>
          </a:xfrm>
          <a:prstGeom prst="rect">
            <a:avLst/>
          </a:prstGeom>
        </p:spPr>
        <p:txBody>
          <a:bodyPr wrap="square">
            <a:spAutoFit/>
          </a:bodyPr>
          <a:lstStyle/>
          <a:p>
            <a:pPr>
              <a:lnSpc>
                <a:spcPct val="150000"/>
              </a:lnSpc>
            </a:pPr>
            <a:r>
              <a:rPr lang="en-US" sz="1000" b="1" dirty="0">
                <a:solidFill>
                  <a:srgbClr val="008A81"/>
                </a:solidFill>
                <a:latin typeface="Trebuchet MS" panose="020B0603020202020204" pitchFamily="34" charset="0"/>
              </a:rPr>
              <a:t>RESTAURANTS &amp; BARS</a:t>
            </a:r>
            <a:endParaRPr lang="en-US" sz="1000" dirty="0">
              <a:solidFill>
                <a:srgbClr val="008A81"/>
              </a:solidFill>
              <a:latin typeface="Trebuchet MS" panose="020B0603020202020204" pitchFamily="34" charset="0"/>
            </a:endParaRPr>
          </a:p>
          <a:p>
            <a:pPr>
              <a:lnSpc>
                <a:spcPct val="150000"/>
              </a:lnSpc>
            </a:pPr>
            <a:endParaRPr lang="en-US" sz="1000" dirty="0">
              <a:latin typeface="Trebuchet MS" panose="020B0603020202020204" pitchFamily="34" charset="0"/>
            </a:endParaRPr>
          </a:p>
          <a:p>
            <a:pPr>
              <a:lnSpc>
                <a:spcPct val="150000"/>
              </a:lnSpc>
            </a:pPr>
            <a:r>
              <a:rPr lang="en-US" sz="1000" b="1" dirty="0">
                <a:solidFill>
                  <a:srgbClr val="008A81"/>
                </a:solidFill>
                <a:latin typeface="Trebuchet MS" panose="020B0603020202020204" pitchFamily="34" charset="0"/>
              </a:rPr>
              <a:t>Shams Main Restaurant</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Breakfast </a:t>
            </a:r>
            <a:r>
              <a:rPr lang="en-US" sz="1000" dirty="0" smtClean="0">
                <a:latin typeface="Trebuchet MS" panose="020B0603020202020204" pitchFamily="34" charset="0"/>
              </a:rPr>
              <a:t>                           07:00-10:00</a:t>
            </a:r>
            <a:endParaRPr lang="en-US" sz="1000" dirty="0">
              <a:latin typeface="Trebuchet MS" panose="020B0603020202020204" pitchFamily="34" charset="0"/>
            </a:endParaRPr>
          </a:p>
          <a:p>
            <a:pPr>
              <a:lnSpc>
                <a:spcPct val="150000"/>
              </a:lnSpc>
            </a:pPr>
            <a:r>
              <a:rPr lang="en-US" sz="1000" dirty="0">
                <a:latin typeface="Trebuchet MS" panose="020B0603020202020204" pitchFamily="34" charset="0"/>
              </a:rPr>
              <a:t>Lunch </a:t>
            </a:r>
            <a:r>
              <a:rPr lang="en-US" sz="1000" dirty="0" smtClean="0">
                <a:latin typeface="Trebuchet MS" panose="020B0603020202020204" pitchFamily="34" charset="0"/>
              </a:rPr>
              <a:t>                                12:30-14:30</a:t>
            </a:r>
            <a:endParaRPr lang="en-US" sz="1000" dirty="0">
              <a:latin typeface="Trebuchet MS" panose="020B0603020202020204" pitchFamily="34" charset="0"/>
            </a:endParaRPr>
          </a:p>
          <a:p>
            <a:pPr>
              <a:lnSpc>
                <a:spcPct val="150000"/>
              </a:lnSpc>
            </a:pPr>
            <a:r>
              <a:rPr lang="en-US" sz="1000" dirty="0" smtClean="0">
                <a:latin typeface="Trebuchet MS" panose="020B0603020202020204" pitchFamily="34" charset="0"/>
              </a:rPr>
              <a:t>Dinner                                </a:t>
            </a:r>
            <a:r>
              <a:rPr lang="en-US" sz="1000" dirty="0" smtClean="0">
                <a:latin typeface="Trebuchet MS" panose="020B0603020202020204" pitchFamily="34" charset="0"/>
              </a:rPr>
              <a:t>18:30-21:00</a:t>
            </a:r>
            <a:endParaRPr lang="en-US" sz="1000" dirty="0">
              <a:latin typeface="Trebuchet MS" panose="020B0603020202020204" pitchFamily="34" charset="0"/>
            </a:endParaRPr>
          </a:p>
          <a:p>
            <a:pPr>
              <a:lnSpc>
                <a:spcPct val="150000"/>
              </a:lnSpc>
            </a:pPr>
            <a:r>
              <a:rPr lang="en-US" sz="1000" dirty="0">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Al Gezira Snacks Bar</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Late Breakfast </a:t>
            </a:r>
            <a:r>
              <a:rPr lang="en-US" sz="1000" dirty="0" smtClean="0">
                <a:latin typeface="Trebuchet MS" panose="020B0603020202020204" pitchFamily="34" charset="0"/>
              </a:rPr>
              <a:t>                   10:30-11:30</a:t>
            </a:r>
            <a:endParaRPr lang="en-US" sz="1000" dirty="0">
              <a:latin typeface="Trebuchet MS" panose="020B0603020202020204" pitchFamily="34" charset="0"/>
            </a:endParaRPr>
          </a:p>
          <a:p>
            <a:pPr>
              <a:lnSpc>
                <a:spcPct val="150000"/>
              </a:lnSpc>
            </a:pPr>
            <a:r>
              <a:rPr lang="en-US" sz="1000" dirty="0">
                <a:latin typeface="Trebuchet MS" panose="020B0603020202020204" pitchFamily="34" charset="0"/>
              </a:rPr>
              <a:t>Snacks </a:t>
            </a:r>
            <a:r>
              <a:rPr lang="en-US" sz="1000" dirty="0" smtClean="0">
                <a:latin typeface="Trebuchet MS" panose="020B0603020202020204" pitchFamily="34" charset="0"/>
              </a:rPr>
              <a:t>                               14:30-17:00</a:t>
            </a:r>
            <a:endParaRPr lang="en-US" sz="1000" dirty="0">
              <a:latin typeface="Trebuchet MS" panose="020B0603020202020204" pitchFamily="34" charset="0"/>
            </a:endParaRPr>
          </a:p>
          <a:p>
            <a:pPr>
              <a:lnSpc>
                <a:spcPct val="150000"/>
              </a:lnSpc>
            </a:pPr>
            <a:r>
              <a:rPr lang="en-US" sz="1000" dirty="0">
                <a:latin typeface="Trebuchet MS" panose="020B0603020202020204" pitchFamily="34" charset="0"/>
              </a:rPr>
              <a:t>Tea </a:t>
            </a:r>
            <a:r>
              <a:rPr lang="en-US" sz="1000" dirty="0" smtClean="0">
                <a:latin typeface="Trebuchet MS" panose="020B0603020202020204" pitchFamily="34" charset="0"/>
              </a:rPr>
              <a:t>Time                            </a:t>
            </a:r>
            <a:r>
              <a:rPr lang="en-US" sz="1000" dirty="0">
                <a:latin typeface="Trebuchet MS" panose="020B0603020202020204" pitchFamily="34" charset="0"/>
              </a:rPr>
              <a:t>17:00-18:00</a:t>
            </a:r>
          </a:p>
          <a:p>
            <a:pPr>
              <a:lnSpc>
                <a:spcPct val="150000"/>
              </a:lnSpc>
            </a:pPr>
            <a:r>
              <a:rPr lang="en-US" sz="1000" dirty="0">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Beach Bar</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Drinks Service </a:t>
            </a:r>
            <a:r>
              <a:rPr lang="en-US" sz="1000" dirty="0" smtClean="0">
                <a:latin typeface="Trebuchet MS" panose="020B0603020202020204" pitchFamily="34" charset="0"/>
              </a:rPr>
              <a:t>                    10:00-Sunset</a:t>
            </a:r>
            <a:endParaRPr lang="en-US" sz="1000" dirty="0">
              <a:latin typeface="Trebuchet MS" panose="020B0603020202020204" pitchFamily="34" charset="0"/>
            </a:endParaRPr>
          </a:p>
          <a:p>
            <a:pPr>
              <a:lnSpc>
                <a:spcPct val="150000"/>
              </a:lnSpc>
            </a:pPr>
            <a:r>
              <a:rPr lang="en-US" sz="1000" dirty="0">
                <a:latin typeface="Trebuchet MS" panose="020B0603020202020204" pitchFamily="34" charset="0"/>
              </a:rPr>
              <a:t>Snacks </a:t>
            </a:r>
            <a:r>
              <a:rPr lang="en-US" sz="1000" dirty="0" smtClean="0">
                <a:latin typeface="Trebuchet MS" panose="020B0603020202020204" pitchFamily="34" charset="0"/>
              </a:rPr>
              <a:t>                               12:00-15:30</a:t>
            </a:r>
            <a:endParaRPr lang="en-US" sz="1000" dirty="0">
              <a:latin typeface="Trebuchet MS" panose="020B0603020202020204" pitchFamily="34" charset="0"/>
            </a:endParaRPr>
          </a:p>
          <a:p>
            <a:pPr algn="just"/>
            <a:endParaRPr lang="en-US" sz="1000" dirty="0">
              <a:latin typeface="Trebuchet MS" panose="020B0603020202020204" pitchFamily="34" charset="0"/>
            </a:endParaRPr>
          </a:p>
          <a:p>
            <a:pPr algn="just"/>
            <a:r>
              <a:rPr lang="en-US" sz="1000" b="1" dirty="0">
                <a:solidFill>
                  <a:srgbClr val="008A81"/>
                </a:solidFill>
                <a:latin typeface="Trebuchet MS" panose="020B0603020202020204" pitchFamily="34" charset="0"/>
              </a:rPr>
              <a:t>Coco Pool Bar</a:t>
            </a:r>
          </a:p>
          <a:p>
            <a:pPr>
              <a:lnSpc>
                <a:spcPct val="150000"/>
              </a:lnSpc>
            </a:pPr>
            <a:r>
              <a:rPr lang="en-US" sz="1000" dirty="0" smtClean="0">
                <a:latin typeface="Trebuchet MS" panose="020B0603020202020204" pitchFamily="34" charset="0"/>
              </a:rPr>
              <a:t>Drinks </a:t>
            </a:r>
            <a:r>
              <a:rPr lang="en-US" sz="1000" dirty="0">
                <a:latin typeface="Trebuchet MS" panose="020B0603020202020204" pitchFamily="34" charset="0"/>
              </a:rPr>
              <a:t>Service                      10:00-Sunset</a:t>
            </a:r>
          </a:p>
          <a:p>
            <a:pPr>
              <a:lnSpc>
                <a:spcPct val="150000"/>
              </a:lnSpc>
            </a:pPr>
            <a:endParaRPr lang="en-US" sz="1000" b="1" dirty="0" smtClean="0">
              <a:solidFill>
                <a:srgbClr val="008A81"/>
              </a:solidFill>
              <a:latin typeface="Trebuchet MS" panose="020B0603020202020204" pitchFamily="34" charset="0"/>
            </a:endParaRPr>
          </a:p>
          <a:p>
            <a:pPr>
              <a:lnSpc>
                <a:spcPct val="150000"/>
              </a:lnSpc>
            </a:pPr>
            <a:r>
              <a:rPr lang="en-US" sz="1000" b="1" dirty="0" err="1" smtClean="0">
                <a:solidFill>
                  <a:srgbClr val="008A81"/>
                </a:solidFill>
                <a:latin typeface="Trebuchet MS" panose="020B0603020202020204" pitchFamily="34" charset="0"/>
              </a:rPr>
              <a:t>Manzar</a:t>
            </a:r>
            <a:r>
              <a:rPr lang="en-US" sz="1000" b="1" dirty="0" smtClean="0">
                <a:solidFill>
                  <a:srgbClr val="008A81"/>
                </a:solidFill>
                <a:latin typeface="Trebuchet MS" panose="020B0603020202020204" pitchFamily="34" charset="0"/>
              </a:rPr>
              <a:t> </a:t>
            </a:r>
            <a:r>
              <a:rPr lang="en-US" sz="1000" b="1" dirty="0">
                <a:solidFill>
                  <a:srgbClr val="008A81"/>
                </a:solidFill>
                <a:latin typeface="Trebuchet MS" panose="020B0603020202020204" pitchFamily="34" charset="0"/>
              </a:rPr>
              <a:t>Lounge Bar</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Drinks Service </a:t>
            </a:r>
            <a:r>
              <a:rPr lang="en-US" sz="1000" dirty="0" smtClean="0">
                <a:latin typeface="Trebuchet MS" panose="020B0603020202020204" pitchFamily="34" charset="0"/>
              </a:rPr>
              <a:t>                     18:00-00:00</a:t>
            </a:r>
            <a:endParaRPr lang="en-US" sz="1000" dirty="0">
              <a:latin typeface="Trebuchet MS" panose="020B0603020202020204" pitchFamily="34" charset="0"/>
            </a:endParaRPr>
          </a:p>
          <a:p>
            <a:pPr>
              <a:lnSpc>
                <a:spcPct val="150000"/>
              </a:lnSpc>
            </a:pPr>
            <a:r>
              <a:rPr lang="en-US" sz="1000" dirty="0">
                <a:latin typeface="Trebuchet MS" panose="020B0603020202020204" pitchFamily="34" charset="0"/>
              </a:rPr>
              <a:t> </a:t>
            </a:r>
            <a:endParaRPr lang="en-US" sz="1000" dirty="0">
              <a:solidFill>
                <a:srgbClr val="008A81"/>
              </a:solidFill>
              <a:latin typeface="Trebuchet MS" panose="020B0603020202020204" pitchFamily="34" charset="0"/>
            </a:endParaRPr>
          </a:p>
          <a:p>
            <a:pPr>
              <a:lnSpc>
                <a:spcPct val="150000"/>
              </a:lnSpc>
            </a:pPr>
            <a:r>
              <a:rPr lang="en-US" sz="1000" b="1" dirty="0">
                <a:solidFill>
                  <a:srgbClr val="008A81"/>
                </a:solidFill>
                <a:latin typeface="Trebuchet MS" panose="020B0603020202020204" pitchFamily="34" charset="0"/>
              </a:rPr>
              <a:t>Dress Code:</a:t>
            </a:r>
            <a:endParaRPr lang="en-US" sz="1000" dirty="0">
              <a:solidFill>
                <a:srgbClr val="008A81"/>
              </a:solidFill>
              <a:latin typeface="Trebuchet MS" panose="020B0603020202020204" pitchFamily="34" charset="0"/>
            </a:endParaRPr>
          </a:p>
          <a:p>
            <a:pPr>
              <a:lnSpc>
                <a:spcPct val="150000"/>
              </a:lnSpc>
            </a:pPr>
            <a:r>
              <a:rPr lang="en-US" sz="1000" b="1" dirty="0">
                <a:solidFill>
                  <a:srgbClr val="008A81"/>
                </a:solidFill>
                <a:latin typeface="Trebuchet MS" panose="020B0603020202020204" pitchFamily="34" charset="0"/>
              </a:rPr>
              <a:t>For dinner gentlemen are required to wear casual long trousers or smart shorts, ladies to dress modestly.</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A LA CARTE RESTAURANTS</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1 complimentary dinner per stay in one of the following a la carte restaurants: Nino's, Amaya, Makai </a:t>
            </a:r>
            <a:r>
              <a:rPr lang="en-US" sz="1000" dirty="0" err="1">
                <a:latin typeface="Trebuchet MS" panose="020B0603020202020204" pitchFamily="34" charset="0"/>
              </a:rPr>
              <a:t>Tukai</a:t>
            </a:r>
            <a:r>
              <a:rPr lang="en-US" sz="1000" dirty="0">
                <a:latin typeface="Trebuchet MS" panose="020B0603020202020204" pitchFamily="34" charset="0"/>
              </a:rPr>
              <a:t>, Sofa, Beach Restaurant, The Grill or Aqua Restaurant.</a:t>
            </a:r>
          </a:p>
          <a:p>
            <a:pPr>
              <a:lnSpc>
                <a:spcPct val="150000"/>
              </a:lnSpc>
            </a:pPr>
            <a:r>
              <a:rPr lang="en-US" sz="1000" dirty="0">
                <a:latin typeface="Trebuchet MS" panose="020B0603020202020204" pitchFamily="34" charset="0"/>
              </a:rPr>
              <a:t> </a:t>
            </a:r>
          </a:p>
          <a:p>
            <a:pPr>
              <a:lnSpc>
                <a:spcPct val="150000"/>
              </a:lnSpc>
            </a:pPr>
            <a:r>
              <a:rPr lang="en-US" sz="1000" dirty="0">
                <a:latin typeface="Trebuchet MS" panose="020B0603020202020204" pitchFamily="34" charset="0"/>
              </a:rPr>
              <a:t>Restaurants are located within the heart of </a:t>
            </a:r>
            <a:r>
              <a:rPr lang="en-US" sz="1000" dirty="0" err="1">
                <a:latin typeface="Trebuchet MS" panose="020B0603020202020204" pitchFamily="34" charset="0"/>
              </a:rPr>
              <a:t>Madinat</a:t>
            </a:r>
            <a:r>
              <a:rPr lang="en-US" sz="1000" dirty="0">
                <a:latin typeface="Trebuchet MS" panose="020B0603020202020204" pitchFamily="34" charset="0"/>
              </a:rPr>
              <a:t> Makadi.</a:t>
            </a:r>
          </a:p>
          <a:p>
            <a:pPr>
              <a:lnSpc>
                <a:spcPct val="150000"/>
              </a:lnSpc>
            </a:pPr>
            <a:r>
              <a:rPr lang="en-US" sz="1000" dirty="0">
                <a:latin typeface="Trebuchet MS" panose="020B0603020202020204" pitchFamily="34" charset="0"/>
              </a:rPr>
              <a:t>Pervious booking is required 48 hours before with the front office team.</a:t>
            </a:r>
          </a:p>
          <a:p>
            <a:pPr>
              <a:lnSpc>
                <a:spcPct val="150000"/>
              </a:lnSpc>
            </a:pPr>
            <a:r>
              <a:rPr lang="en-US" sz="1000" dirty="0">
                <a:latin typeface="Trebuchet MS" panose="020B0603020202020204" pitchFamily="34" charset="0"/>
              </a:rPr>
              <a:t> </a:t>
            </a:r>
          </a:p>
          <a:p>
            <a:pPr>
              <a:lnSpc>
                <a:spcPct val="150000"/>
              </a:lnSpc>
            </a:pPr>
            <a:r>
              <a:rPr lang="en-US" sz="1000" dirty="0">
                <a:latin typeface="Trebuchet MS" panose="020B0603020202020204" pitchFamily="34" charset="0"/>
              </a:rPr>
              <a:t>Allergies and dietary requirements - please notify Guest Relation Manager.</a:t>
            </a:r>
          </a:p>
          <a:p>
            <a:pPr>
              <a:lnSpc>
                <a:spcPct val="150000"/>
              </a:lnSpc>
            </a:pPr>
            <a:r>
              <a:rPr lang="en-US" sz="1000" dirty="0">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ENVIRONMENTAL AWARENESS</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We are extremely concerned of our environment and as such make great efforts to support in all spheres wherever possible.</a:t>
            </a:r>
          </a:p>
          <a:p>
            <a:pPr>
              <a:lnSpc>
                <a:spcPct val="150000"/>
              </a:lnSpc>
            </a:pPr>
            <a:endParaRPr lang="en-US" sz="1000" dirty="0">
              <a:latin typeface="Trebuchet MS" panose="020B0603020202020204" pitchFamily="34" charset="0"/>
            </a:endParaRPr>
          </a:p>
          <a:p>
            <a:pPr>
              <a:lnSpc>
                <a:spcPct val="150000"/>
              </a:lnSpc>
            </a:pPr>
            <a:r>
              <a:rPr lang="en-US" sz="1000" dirty="0">
                <a:latin typeface="Trebuchet MS" panose="020B0603020202020204" pitchFamily="34" charset="0"/>
              </a:rPr>
              <a:t>For more information please refer to our environmental boards and TV information channel No. 1.</a:t>
            </a:r>
          </a:p>
        </p:txBody>
      </p:sp>
      <p:pic>
        <p:nvPicPr>
          <p:cNvPr id="8" name="image11.png"/>
          <p:cNvPicPr/>
          <p:nvPr/>
        </p:nvPicPr>
        <p:blipFill>
          <a:blip r:embed="rId2" cstate="print"/>
          <a:stretch>
            <a:fillRect/>
          </a:stretch>
        </p:blipFill>
        <p:spPr>
          <a:xfrm>
            <a:off x="3041766" y="9320121"/>
            <a:ext cx="595053" cy="525313"/>
          </a:xfrm>
          <a:prstGeom prst="rect">
            <a:avLst/>
          </a:prstGeom>
        </p:spPr>
      </p:pic>
      <p:cxnSp>
        <p:nvCxnSpPr>
          <p:cNvPr id="10" name="Straight Connector 9"/>
          <p:cNvCxnSpPr/>
          <p:nvPr/>
        </p:nvCxnSpPr>
        <p:spPr>
          <a:xfrm>
            <a:off x="0" y="9227128"/>
            <a:ext cx="6858000" cy="0"/>
          </a:xfrm>
          <a:prstGeom prst="line">
            <a:avLst/>
          </a:prstGeom>
          <a:ln>
            <a:solidFill>
              <a:srgbClr val="008A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117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669" y="171316"/>
            <a:ext cx="6736331" cy="8633133"/>
          </a:xfrm>
          <a:prstGeom prst="rect">
            <a:avLst/>
          </a:prstGeom>
        </p:spPr>
        <p:txBody>
          <a:bodyPr wrap="square">
            <a:spAutoFit/>
          </a:bodyPr>
          <a:lstStyle/>
          <a:p>
            <a:pPr>
              <a:lnSpc>
                <a:spcPct val="150000"/>
              </a:lnSpc>
            </a:pPr>
            <a:r>
              <a:rPr lang="en-US" sz="1000" b="1" dirty="0">
                <a:solidFill>
                  <a:srgbClr val="008A81"/>
                </a:solidFill>
                <a:latin typeface="Trebuchet MS" panose="020B0603020202020204" pitchFamily="34" charset="0"/>
              </a:rPr>
              <a:t>SERVICES</a:t>
            </a:r>
            <a:endParaRPr lang="en-US" sz="1000" dirty="0">
              <a:solidFill>
                <a:srgbClr val="008A81"/>
              </a:solidFill>
              <a:latin typeface="Trebuchet MS" panose="020B0603020202020204" pitchFamily="34" charset="0"/>
            </a:endParaRPr>
          </a:p>
          <a:p>
            <a:pPr>
              <a:lnSpc>
                <a:spcPct val="150000"/>
              </a:lnSpc>
            </a:pPr>
            <a:r>
              <a:rPr lang="en-US" sz="1000" dirty="0">
                <a:solidFill>
                  <a:srgbClr val="008A81"/>
                </a:solidFill>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Free of Charge</a:t>
            </a:r>
            <a:endParaRPr lang="en-US" sz="1000" dirty="0">
              <a:solidFill>
                <a:srgbClr val="008A81"/>
              </a:solidFill>
              <a:latin typeface="Trebuchet MS" panose="020B0603020202020204" pitchFamily="34" charset="0"/>
            </a:endParaRP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﻿﻿Upon request 1 day in advance book via reception:</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﻿﻿Wake up call</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﻿﻿Lunch/Breakfast box</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﻿﻿Tennis court (Floodlight 100 le/h) In </a:t>
            </a:r>
            <a:r>
              <a:rPr lang="en-US" sz="1000" dirty="0" err="1">
                <a:latin typeface="Trebuchet MS" panose="020B0603020202020204" pitchFamily="34" charset="0"/>
              </a:rPr>
              <a:t>Iberotel</a:t>
            </a:r>
            <a:r>
              <a:rPr lang="en-US" sz="1000" dirty="0">
                <a:latin typeface="Trebuchet MS" panose="020B0603020202020204" pitchFamily="34" charset="0"/>
              </a:rPr>
              <a:t> Makadi Beach</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﻿﻿Billiard in </a:t>
            </a:r>
            <a:r>
              <a:rPr lang="en-US" sz="1000" dirty="0" err="1">
                <a:latin typeface="Trebuchet MS" panose="020B0603020202020204" pitchFamily="34" charset="0"/>
              </a:rPr>
              <a:t>Manzar</a:t>
            </a:r>
            <a:r>
              <a:rPr lang="en-US" sz="1000" dirty="0">
                <a:latin typeface="Trebuchet MS" panose="020B0603020202020204" pitchFamily="34" charset="0"/>
              </a:rPr>
              <a:t> lounge bar 13:00-24:00</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﻿﻿Makadi Water World Aqua park</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﻿﻿ATMs are located in Souk Makadi, beside La </a:t>
            </a:r>
            <a:r>
              <a:rPr lang="en-US" sz="1000" dirty="0" err="1">
                <a:latin typeface="Trebuchet MS" panose="020B0603020202020204" pitchFamily="34" charset="0"/>
              </a:rPr>
              <a:t>Loca</a:t>
            </a:r>
            <a:r>
              <a:rPr lang="en-US" sz="1000" dirty="0">
                <a:latin typeface="Trebuchet MS" panose="020B0603020202020204" pitchFamily="34" charset="0"/>
              </a:rPr>
              <a:t> and in Jaz Aquaviva hotel</a:t>
            </a:r>
          </a:p>
          <a:p>
            <a:pPr>
              <a:lnSpc>
                <a:spcPct val="150000"/>
              </a:lnSpc>
            </a:pPr>
            <a:r>
              <a:rPr lang="en-US" sz="1000" dirty="0">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Sports &amp; Entertainment</a:t>
            </a:r>
            <a:endParaRPr lang="en-US" sz="1000" dirty="0">
              <a:solidFill>
                <a:srgbClr val="008A81"/>
              </a:solidFill>
              <a:latin typeface="Trebuchet MS" panose="020B0603020202020204" pitchFamily="34" charset="0"/>
            </a:endParaRPr>
          </a:p>
          <a:p>
            <a:pPr lvl="0">
              <a:lnSpc>
                <a:spcPct val="150000"/>
              </a:lnSpc>
            </a:pPr>
            <a:r>
              <a:rPr lang="en-US" sz="1000" dirty="0">
                <a:latin typeface="Trebuchet MS" panose="020B0603020202020204" pitchFamily="34" charset="0"/>
              </a:rPr>
              <a:t>﻿﻿Various </a:t>
            </a:r>
            <a:r>
              <a:rPr lang="en-US" sz="1000" dirty="0" err="1">
                <a:latin typeface="Trebuchet MS" panose="020B0603020202020204" pitchFamily="34" charset="0"/>
              </a:rPr>
              <a:t>davtime</a:t>
            </a:r>
            <a:r>
              <a:rPr lang="en-US" sz="1000" dirty="0">
                <a:latin typeface="Trebuchet MS" panose="020B0603020202020204" pitchFamily="34" charset="0"/>
              </a:rPr>
              <a:t> activities 10:30-12:30 and 15:00-17:00</a:t>
            </a:r>
          </a:p>
          <a:p>
            <a:pPr lvl="0">
              <a:lnSpc>
                <a:spcPct val="150000"/>
              </a:lnSpc>
            </a:pPr>
            <a:r>
              <a:rPr lang="en-US" sz="1000" dirty="0">
                <a:latin typeface="Trebuchet MS" panose="020B0603020202020204" pitchFamily="34" charset="0"/>
              </a:rPr>
              <a:t>﻿﻿Daily evening show acts and live performances</a:t>
            </a:r>
            <a:br>
              <a:rPr lang="en-US" sz="1000" dirty="0">
                <a:latin typeface="Trebuchet MS" panose="020B0603020202020204" pitchFamily="34" charset="0"/>
              </a:rPr>
            </a:br>
            <a:r>
              <a:rPr lang="en-US" sz="1000" dirty="0">
                <a:latin typeface="Trebuchet MS" panose="020B0603020202020204" pitchFamily="34" charset="0"/>
              </a:rPr>
              <a:t>Please refer to info boards for a full breakdown.</a:t>
            </a:r>
          </a:p>
          <a:p>
            <a:pPr>
              <a:lnSpc>
                <a:spcPct val="150000"/>
              </a:lnSpc>
            </a:pPr>
            <a:r>
              <a:rPr lang="en-US" sz="1000" dirty="0">
                <a:solidFill>
                  <a:srgbClr val="008A81"/>
                </a:solidFill>
                <a:latin typeface="Trebuchet MS" panose="020B0603020202020204" pitchFamily="34" charset="0"/>
              </a:rPr>
              <a:t> </a:t>
            </a:r>
          </a:p>
          <a:p>
            <a:pPr>
              <a:lnSpc>
                <a:spcPct val="150000"/>
              </a:lnSpc>
            </a:pPr>
            <a:r>
              <a:rPr lang="en-US" sz="1000" b="1" dirty="0" err="1">
                <a:solidFill>
                  <a:srgbClr val="008A81"/>
                </a:solidFill>
                <a:latin typeface="Trebuchet MS" panose="020B0603020202020204" pitchFamily="34" charset="0"/>
              </a:rPr>
              <a:t>Jazy</a:t>
            </a:r>
            <a:r>
              <a:rPr lang="en-US" sz="1000" b="1" dirty="0">
                <a:solidFill>
                  <a:srgbClr val="008A81"/>
                </a:solidFill>
                <a:latin typeface="Trebuchet MS" panose="020B0603020202020204" pitchFamily="34" charset="0"/>
              </a:rPr>
              <a:t> Kids Club</a:t>
            </a:r>
            <a:endParaRPr lang="en-US" sz="1000" dirty="0">
              <a:solidFill>
                <a:srgbClr val="008A81"/>
              </a:solidFill>
              <a:latin typeface="Trebuchet MS" panose="020B0603020202020204" pitchFamily="34" charset="0"/>
            </a:endParaRPr>
          </a:p>
          <a:p>
            <a:pPr>
              <a:lnSpc>
                <a:spcPct val="150000"/>
              </a:lnSpc>
            </a:pPr>
            <a:r>
              <a:rPr lang="en-US" sz="1000" dirty="0">
                <a:latin typeface="Trebuchet MS" panose="020B0603020202020204" pitchFamily="34" charset="0"/>
              </a:rPr>
              <a:t>Our </a:t>
            </a:r>
            <a:r>
              <a:rPr lang="en-US" sz="1000" dirty="0" err="1">
                <a:latin typeface="Trebuchet MS" panose="020B0603020202020204" pitchFamily="34" charset="0"/>
              </a:rPr>
              <a:t>Jazy</a:t>
            </a:r>
            <a:r>
              <a:rPr lang="en-US" sz="1000" dirty="0">
                <a:latin typeface="Trebuchet MS" panose="020B0603020202020204" pitchFamily="34" charset="0"/>
              </a:rPr>
              <a:t> Kids Club open 10:00-12:30 and 15:00-16:30 for children from 4 to 12 </a:t>
            </a:r>
            <a:r>
              <a:rPr lang="en-US" sz="1000" dirty="0" err="1">
                <a:latin typeface="Trebuchet MS" panose="020B0603020202020204" pitchFamily="34" charset="0"/>
              </a:rPr>
              <a:t>y.o</a:t>
            </a:r>
            <a:r>
              <a:rPr lang="en-US" sz="1000" dirty="0">
                <a:latin typeface="Trebuchet MS" panose="020B0603020202020204" pitchFamily="34" charset="0"/>
              </a:rPr>
              <a:t>. Kids Disco at 20:30 in the Lobby Terrace of </a:t>
            </a:r>
            <a:r>
              <a:rPr lang="en-US" sz="1000" dirty="0" err="1">
                <a:latin typeface="Trebuchet MS" panose="020B0603020202020204" pitchFamily="34" charset="0"/>
              </a:rPr>
              <a:t>Manzar</a:t>
            </a:r>
            <a:r>
              <a:rPr lang="en-US" sz="1000" dirty="0">
                <a:latin typeface="Trebuchet MS" panose="020B0603020202020204" pitchFamily="34" charset="0"/>
              </a:rPr>
              <a:t> Lounge bar.</a:t>
            </a:r>
          </a:p>
          <a:p>
            <a:pPr>
              <a:lnSpc>
                <a:spcPct val="150000"/>
              </a:lnSpc>
            </a:pPr>
            <a:r>
              <a:rPr lang="en-US" sz="1000" dirty="0">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Extra Charge</a:t>
            </a:r>
            <a:endParaRPr lang="en-US" sz="1000" dirty="0">
              <a:solidFill>
                <a:srgbClr val="008A81"/>
              </a:solidFill>
              <a:latin typeface="Trebuchet MS" panose="020B0603020202020204" pitchFamily="34" charset="0"/>
            </a:endParaRP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﻿﻿Minibar: Please notice the minibar list in your room</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﻿﻿Limousine service</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﻿﻿El Shisha Bar located in Jaz Makadi </a:t>
            </a:r>
            <a:r>
              <a:rPr lang="en-US" sz="1000" dirty="0" err="1">
                <a:latin typeface="Trebuchet MS" panose="020B0603020202020204" pitchFamily="34" charset="0"/>
              </a:rPr>
              <a:t>Sarava</a:t>
            </a:r>
            <a:r>
              <a:rPr lang="en-US" sz="1000" dirty="0">
                <a:latin typeface="Trebuchet MS" panose="020B0603020202020204" pitchFamily="34" charset="0"/>
              </a:rPr>
              <a:t> Resort</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﻿﻿Fitness room 08:00-19:00 in Jaz Makadi Oasis</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﻿﻿Doctor and Pharmacy</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﻿﻿Mividaspa</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﻿﻿Diving center, surf center and water sports</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﻿﻿Golf course "A superb 18 hole championship golf course, a fun 9 hole par 3 course, plus excellent training facilities"</a:t>
            </a:r>
          </a:p>
          <a:p>
            <a:pPr>
              <a:lnSpc>
                <a:spcPct val="150000"/>
              </a:lnSpc>
            </a:pPr>
            <a:r>
              <a:rPr lang="en-US" sz="1000" dirty="0">
                <a:latin typeface="Trebuchet MS" panose="020B0603020202020204" pitchFamily="34" charset="0"/>
              </a:rPr>
              <a:t> </a:t>
            </a:r>
          </a:p>
          <a:p>
            <a:pPr>
              <a:lnSpc>
                <a:spcPct val="150000"/>
              </a:lnSpc>
            </a:pPr>
            <a:r>
              <a:rPr lang="en-US" sz="1000" b="1" dirty="0">
                <a:solidFill>
                  <a:srgbClr val="008A81"/>
                </a:solidFill>
                <a:latin typeface="Trebuchet MS" panose="020B0603020202020204" pitchFamily="34" charset="0"/>
              </a:rPr>
              <a:t>TAKE CARE</a:t>
            </a:r>
            <a:endParaRPr lang="en-US" sz="1000" dirty="0">
              <a:solidFill>
                <a:srgbClr val="008A81"/>
              </a:solidFill>
              <a:latin typeface="Trebuchet MS" panose="020B0603020202020204" pitchFamily="34" charset="0"/>
            </a:endParaRP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﻿﻿Avoid direct sunlight especially between 11:00-15:00.</a:t>
            </a:r>
            <a:br>
              <a:rPr lang="en-US" sz="1000" dirty="0">
                <a:latin typeface="Trebuchet MS" panose="020B0603020202020204" pitchFamily="34" charset="0"/>
              </a:rPr>
            </a:br>
            <a:r>
              <a:rPr lang="en-US" sz="1000" dirty="0">
                <a:latin typeface="Trebuchet MS" panose="020B0603020202020204" pitchFamily="34" charset="0"/>
              </a:rPr>
              <a:t>Temperatures can reach 45+, which might cause burns and severe dehydration.</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﻿﻿Drink water continuously throughout the day. Water is provided in all hotel bars. Dehydration causes upset stomach, dizziness, nausea and headaches.</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﻿﻿Always use sunscreen with sunblock to avoid sunburns. Wear a headgear when explored to the sun</a:t>
            </a:r>
            <a:r>
              <a:rPr lang="en-US" sz="1000" dirty="0" smtClean="0">
                <a:latin typeface="Trebuchet MS" panose="020B0603020202020204" pitchFamily="34" charset="0"/>
              </a:rPr>
              <a:t>.</a:t>
            </a:r>
            <a:endParaRPr lang="en-US" sz="1000" dirty="0">
              <a:latin typeface="Trebuchet MS" panose="020B0603020202020204" pitchFamily="34" charset="0"/>
            </a:endParaRPr>
          </a:p>
        </p:txBody>
      </p:sp>
      <p:pic>
        <p:nvPicPr>
          <p:cNvPr id="10" name="image11.png"/>
          <p:cNvPicPr/>
          <p:nvPr/>
        </p:nvPicPr>
        <p:blipFill>
          <a:blip r:embed="rId2" cstate="print"/>
          <a:stretch>
            <a:fillRect/>
          </a:stretch>
        </p:blipFill>
        <p:spPr>
          <a:xfrm>
            <a:off x="3041766" y="9320121"/>
            <a:ext cx="595053" cy="525313"/>
          </a:xfrm>
          <a:prstGeom prst="rect">
            <a:avLst/>
          </a:prstGeom>
        </p:spPr>
      </p:pic>
      <p:cxnSp>
        <p:nvCxnSpPr>
          <p:cNvPr id="11" name="Straight Connector 10"/>
          <p:cNvCxnSpPr/>
          <p:nvPr/>
        </p:nvCxnSpPr>
        <p:spPr>
          <a:xfrm>
            <a:off x="0" y="9227128"/>
            <a:ext cx="6858000" cy="0"/>
          </a:xfrm>
          <a:prstGeom prst="line">
            <a:avLst/>
          </a:prstGeom>
          <a:ln>
            <a:solidFill>
              <a:srgbClr val="008A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360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669" y="358352"/>
            <a:ext cx="6362258" cy="1477328"/>
          </a:xfrm>
          <a:prstGeom prst="rect">
            <a:avLst/>
          </a:prstGeom>
        </p:spPr>
        <p:txBody>
          <a:bodyPr wrap="square">
            <a:spAutoFit/>
          </a:bodyPr>
          <a:lstStyle/>
          <a:p>
            <a:pPr marL="171450" lvl="0" indent="-171450">
              <a:lnSpc>
                <a:spcPct val="150000"/>
              </a:lnSpc>
              <a:buFont typeface="Arial" panose="020B0604020202020204" pitchFamily="34" charset="0"/>
              <a:buChar char="•"/>
            </a:pPr>
            <a:r>
              <a:rPr lang="en-US" sz="1000" dirty="0">
                <a:latin typeface="Trebuchet MS" panose="020B0603020202020204" pitchFamily="34" charset="0"/>
              </a:rPr>
              <a:t>﻿﻿Avoid sudden changes in temperature (from warm to cold and vice versa). Give your body a few minutes to get used to the new temperature. Sudden temperature changes can cause health issues, please do not make your air conditioning in the room colder than 25 degrees.</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﻿﻿Please note that due to fire regulations, smoking of hookahs / shisha in the room is not allowed.</a:t>
            </a:r>
          </a:p>
          <a:p>
            <a:pPr marL="171450" lvl="0" indent="-171450">
              <a:lnSpc>
                <a:spcPct val="150000"/>
              </a:lnSpc>
              <a:buFont typeface="Arial" panose="020B0604020202020204" pitchFamily="34" charset="0"/>
              <a:buChar char="•"/>
            </a:pPr>
            <a:r>
              <a:rPr lang="en-US" sz="1000" dirty="0">
                <a:latin typeface="Trebuchet MS" panose="020B0603020202020204" pitchFamily="34" charset="0"/>
              </a:rPr>
              <a:t>﻿﻿The use of third-party providers outside the hotel (e.g. shops, limousines, etc. ) is at your own responsibility. </a:t>
            </a:r>
          </a:p>
        </p:txBody>
      </p:sp>
      <p:pic>
        <p:nvPicPr>
          <p:cNvPr id="10" name="image11.png"/>
          <p:cNvPicPr/>
          <p:nvPr/>
        </p:nvPicPr>
        <p:blipFill>
          <a:blip r:embed="rId2" cstate="print"/>
          <a:stretch>
            <a:fillRect/>
          </a:stretch>
        </p:blipFill>
        <p:spPr>
          <a:xfrm>
            <a:off x="3041766" y="9320121"/>
            <a:ext cx="595053" cy="525313"/>
          </a:xfrm>
          <a:prstGeom prst="rect">
            <a:avLst/>
          </a:prstGeom>
        </p:spPr>
      </p:pic>
      <p:cxnSp>
        <p:nvCxnSpPr>
          <p:cNvPr id="11" name="Straight Connector 10"/>
          <p:cNvCxnSpPr/>
          <p:nvPr/>
        </p:nvCxnSpPr>
        <p:spPr>
          <a:xfrm>
            <a:off x="0" y="9227128"/>
            <a:ext cx="6858000" cy="0"/>
          </a:xfrm>
          <a:prstGeom prst="line">
            <a:avLst/>
          </a:prstGeom>
          <a:ln>
            <a:solidFill>
              <a:srgbClr val="008A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947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900</Words>
  <Application>Microsoft Office PowerPoint</Application>
  <PresentationFormat>A4 Paper (210x297 mm)</PresentationFormat>
  <Paragraphs>106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 Magdy</dc:creator>
  <cp:lastModifiedBy>GR Palms</cp:lastModifiedBy>
  <cp:revision>36</cp:revision>
  <dcterms:created xsi:type="dcterms:W3CDTF">2023-08-13T07:34:41Z</dcterms:created>
  <dcterms:modified xsi:type="dcterms:W3CDTF">2023-09-17T13:49:58Z</dcterms:modified>
</cp:coreProperties>
</file>