
<file path=[Content_Types].xml><?xml version="1.0" encoding="utf-8"?>
<Types xmlns="http://schemas.openxmlformats.org/package/2006/content-types">
  <Default Extension="jpeg" ContentType="image/jpeg"/>
  <Default Extension="jpg" ContentType="image/pn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906000" cy="6858000" type="A4"/>
  <p:notesSz cx="7010400" cy="9296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08" autoAdjust="0"/>
    <p:restoredTop sz="94660"/>
  </p:normalViewPr>
  <p:slideViewPr>
    <p:cSldViewPr>
      <p:cViewPr varScale="1">
        <p:scale>
          <a:sx n="108" d="100"/>
          <a:sy n="108" d="100"/>
        </p:scale>
        <p:origin x="1998" y="11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7402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705600" y="209549"/>
            <a:ext cx="2819400" cy="1284288"/>
          </a:xfrm>
        </p:spPr>
        <p:txBody>
          <a:bodyPr/>
          <a:lstStyle/>
          <a:p>
            <a:endParaRPr lang="de-DE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1493112"/>
            <a:ext cx="2819400" cy="5060087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err="1"/>
              <a:t>asdsa</a:t>
            </a:r>
            <a:endParaRPr lang="de-DE" dirty="0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3543300" y="209549"/>
            <a:ext cx="2819400" cy="12835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asda</a:t>
            </a:r>
            <a:endParaRPr lang="de-DE" dirty="0"/>
          </a:p>
        </p:txBody>
      </p:sp>
      <p:sp>
        <p:nvSpPr>
          <p:cNvPr id="8" name="Text Placeholder 3"/>
          <p:cNvSpPr txBox="1">
            <a:spLocks/>
          </p:cNvSpPr>
          <p:nvPr userDrawn="1"/>
        </p:nvSpPr>
        <p:spPr>
          <a:xfrm>
            <a:off x="3543300" y="1493112"/>
            <a:ext cx="2819400" cy="50600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asdsa</a:t>
            </a:r>
            <a:endParaRPr lang="de-DE" dirty="0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381000" y="209549"/>
            <a:ext cx="2819400" cy="12835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/>
              <a:t>asda</a:t>
            </a:r>
            <a:endParaRPr lang="de-DE" dirty="0"/>
          </a:p>
        </p:txBody>
      </p:sp>
      <p:sp>
        <p:nvSpPr>
          <p:cNvPr id="10" name="Text Placeholder 3"/>
          <p:cNvSpPr txBox="1">
            <a:spLocks/>
          </p:cNvSpPr>
          <p:nvPr userDrawn="1"/>
        </p:nvSpPr>
        <p:spPr>
          <a:xfrm>
            <a:off x="6705600" y="1493112"/>
            <a:ext cx="2819400" cy="50600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asdsa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83923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81000" y="209550"/>
            <a:ext cx="4191000" cy="63436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5334000" y="209549"/>
            <a:ext cx="4191000" cy="1284288"/>
          </a:xfrm>
        </p:spPr>
        <p:txBody>
          <a:bodyPr/>
          <a:lstStyle/>
          <a:p>
            <a:endParaRPr lang="de-DE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5334000" y="1504950"/>
            <a:ext cx="4191000" cy="50482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7447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5334000" y="209550"/>
            <a:ext cx="4191000" cy="63436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81000" y="209550"/>
            <a:ext cx="4191000" cy="63436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83282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68646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47307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59800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8957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899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5106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9364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3565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3388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151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2755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381000" y="209550"/>
            <a:ext cx="2819400" cy="1284288"/>
          </a:xfrm>
        </p:spPr>
        <p:txBody>
          <a:bodyPr/>
          <a:lstStyle/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1493112"/>
            <a:ext cx="2819400" cy="5060087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err="1"/>
              <a:t>asdsa</a:t>
            </a:r>
            <a:endParaRPr lang="de-DE" dirty="0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3543300" y="209549"/>
            <a:ext cx="2819400" cy="12835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asda</a:t>
            </a:r>
            <a:endParaRPr lang="de-DE" dirty="0"/>
          </a:p>
        </p:txBody>
      </p:sp>
      <p:sp>
        <p:nvSpPr>
          <p:cNvPr id="8" name="Text Placeholder 3"/>
          <p:cNvSpPr txBox="1">
            <a:spLocks/>
          </p:cNvSpPr>
          <p:nvPr userDrawn="1"/>
        </p:nvSpPr>
        <p:spPr>
          <a:xfrm>
            <a:off x="3543300" y="1493112"/>
            <a:ext cx="2819400" cy="50600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asdsa</a:t>
            </a:r>
            <a:endParaRPr lang="de-DE" dirty="0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6705600" y="209549"/>
            <a:ext cx="2819400" cy="12835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/>
              <a:t>asda</a:t>
            </a:r>
            <a:endParaRPr lang="de-DE" dirty="0"/>
          </a:p>
        </p:txBody>
      </p:sp>
      <p:sp>
        <p:nvSpPr>
          <p:cNvPr id="10" name="Text Placeholder 3"/>
          <p:cNvSpPr txBox="1">
            <a:spLocks/>
          </p:cNvSpPr>
          <p:nvPr userDrawn="1"/>
        </p:nvSpPr>
        <p:spPr>
          <a:xfrm>
            <a:off x="6705600" y="1493112"/>
            <a:ext cx="2819400" cy="50600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asdsa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0992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B8C13-1F81-4C95-B7FF-B89ADE4B854E}" type="datetimeFigureOut">
              <a:rPr lang="de-DE" smtClean="0"/>
              <a:t>12.12.2024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6394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1" r:id="rId10"/>
    <p:sldLayoutId id="2147483662" r:id="rId11"/>
    <p:sldLayoutId id="2147483664" r:id="rId12"/>
    <p:sldLayoutId id="2147483663" r:id="rId13"/>
    <p:sldLayoutId id="2147483657" r:id="rId14"/>
    <p:sldLayoutId id="2147483658" r:id="rId15"/>
    <p:sldLayoutId id="2147483659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381000" y="209551"/>
            <a:ext cx="4191000" cy="31432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11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5334000" y="1219200"/>
            <a:ext cx="4191000" cy="5334000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Welcome to </a:t>
            </a:r>
            <a:r>
              <a:rPr lang="en-US" sz="1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Labranda</a:t>
            </a: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 Royal Makadi!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We wish you a pleasant stay with us</a:t>
            </a:r>
            <a:r>
              <a:rPr lang="de-DE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1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US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MUST-KNOWS FOR YOUR STAY</a:t>
            </a:r>
          </a:p>
          <a:p>
            <a:pPr marL="0" indent="0" algn="ctr">
              <a:buNone/>
            </a:pPr>
            <a:endParaRPr lang="en-US" sz="12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US" sz="1100" b="1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FOR YOUR CONVENIENCE </a:t>
            </a:r>
          </a:p>
          <a:p>
            <a:pPr marL="0" indent="0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en-US" sz="1100" b="1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Reception</a:t>
            </a:r>
          </a:p>
          <a:p>
            <a:pPr marL="0" indent="0">
              <a:buNone/>
            </a:pP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The reception is open 24 hours a day. Our reception team will gladly provide you with information about dining, spa and wellness, activities and/or arrangement related to your stay.</a:t>
            </a:r>
          </a:p>
          <a:p>
            <a:pPr marL="0" indent="0">
              <a:buNone/>
            </a:pP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To call reception, please dial 3.</a:t>
            </a:r>
          </a:p>
          <a:p>
            <a:pPr marL="0" indent="0">
              <a:buNone/>
            </a:pPr>
            <a:endParaRPr lang="en-US" sz="12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en-US" sz="1100" b="1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Wi-Fi</a:t>
            </a:r>
          </a:p>
          <a:p>
            <a:pPr marL="0" indent="0">
              <a:buNone/>
            </a:pP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Wi-Fi is complimentary and available in the Lobby and on the Terrace. Please log-in using the details below:</a:t>
            </a:r>
          </a:p>
          <a:p>
            <a:pPr marL="0" indent="0">
              <a:buNone/>
            </a:pP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Room Number: ****</a:t>
            </a:r>
          </a:p>
          <a:p>
            <a:pPr marL="0" indent="0">
              <a:buNone/>
            </a:pP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Last Name: ****</a:t>
            </a:r>
          </a:p>
          <a:p>
            <a:pPr marL="0" indent="0">
              <a:buNone/>
            </a:pP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E-Mail address: ****</a:t>
            </a:r>
          </a:p>
          <a:p>
            <a:pPr marL="0" indent="0">
              <a:buNone/>
            </a:pPr>
            <a:endParaRPr lang="en-US" sz="1050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en-US" sz="1100" b="1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Check-out</a:t>
            </a:r>
          </a:p>
          <a:p>
            <a:pPr marL="0" indent="0">
              <a:buNone/>
            </a:pP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Check-out time is 12:00. If you would like to request for a late check-out, please contact our reception for the availability and applicable charges.</a:t>
            </a:r>
          </a:p>
          <a:p>
            <a:pPr marL="0" indent="0">
              <a:buNone/>
            </a:pPr>
            <a:endParaRPr lang="en-US" sz="10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sz="10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sz="10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sz="10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sz="12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sz="12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AutoShape 2" descr="Tripadvisor, schwarz, logo Symbol in Social Icon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grpSp>
        <p:nvGrpSpPr>
          <p:cNvPr id="28" name="Group 27"/>
          <p:cNvGrpSpPr/>
          <p:nvPr/>
        </p:nvGrpSpPr>
        <p:grpSpPr>
          <a:xfrm>
            <a:off x="381000" y="4800600"/>
            <a:ext cx="4191000" cy="1417677"/>
            <a:chOff x="381000" y="4114800"/>
            <a:chExt cx="4191000" cy="1417677"/>
          </a:xfrm>
        </p:grpSpPr>
        <p:grpSp>
          <p:nvGrpSpPr>
            <p:cNvPr id="25" name="Group 24"/>
            <p:cNvGrpSpPr/>
            <p:nvPr/>
          </p:nvGrpSpPr>
          <p:grpSpPr>
            <a:xfrm>
              <a:off x="381000" y="4114800"/>
              <a:ext cx="4191000" cy="1417677"/>
              <a:chOff x="381000" y="4114800"/>
              <a:chExt cx="4191000" cy="1417677"/>
            </a:xfrm>
          </p:grpSpPr>
          <p:sp>
            <p:nvSpPr>
              <p:cNvPr id="9" name="Text Placeholder 2"/>
              <p:cNvSpPr txBox="1">
                <a:spLocks/>
              </p:cNvSpPr>
              <p:nvPr/>
            </p:nvSpPr>
            <p:spPr>
              <a:xfrm>
                <a:off x="381000" y="4114800"/>
                <a:ext cx="4191000" cy="10668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b="1" spc="100" dirty="0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STAY IN TOUCH WITH US</a:t>
                </a:r>
              </a:p>
              <a:p>
                <a:pPr marL="0" indent="0">
                  <a:buNone/>
                </a:pPr>
                <a:endParaRPr lang="en-US" sz="1100" b="1" spc="100" dirty="0"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  <a:p>
                <a:pPr marL="0" indent="0">
                  <a:buNone/>
                </a:pPr>
                <a:r>
                  <a:rPr lang="en-US" sz="1100" dirty="0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            </a:t>
                </a:r>
                <a:r>
                  <a:rPr lang="en-US" sz="1050" dirty="0" err="1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Labranda</a:t>
                </a:r>
                <a:r>
                  <a:rPr lang="en-US" sz="1050" dirty="0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 Royal Makadi                          </a:t>
                </a:r>
                <a:r>
                  <a:rPr lang="en-US" sz="1050" dirty="0" err="1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labrandaroyalmakadi</a:t>
                </a:r>
                <a:endParaRPr lang="en-US" sz="1050" dirty="0"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  <a:p>
                <a:pPr marL="0" indent="0" algn="ctr">
                  <a:lnSpc>
                    <a:spcPct val="150000"/>
                  </a:lnSpc>
                  <a:buNone/>
                </a:pPr>
                <a:r>
                  <a:rPr lang="en-US" sz="1050" dirty="0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https://www.labranda.com/royal-makadi</a:t>
                </a:r>
              </a:p>
            </p:txBody>
          </p:sp>
          <p:grpSp>
            <p:nvGrpSpPr>
              <p:cNvPr id="21" name="Group 20"/>
              <p:cNvGrpSpPr/>
              <p:nvPr/>
            </p:nvGrpSpPr>
            <p:grpSpPr>
              <a:xfrm>
                <a:off x="1066800" y="5116224"/>
                <a:ext cx="940006" cy="416253"/>
                <a:chOff x="1117394" y="5153747"/>
                <a:chExt cx="830379" cy="341209"/>
              </a:xfrm>
            </p:grpSpPr>
            <p:pic>
              <p:nvPicPr>
                <p:cNvPr id="13" name="Picture 12"/>
                <p:cNvPicPr>
                  <a:picLocks noChangeAspect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38377"/>
                <a:stretch/>
              </p:blipFill>
              <p:spPr>
                <a:xfrm>
                  <a:off x="1414373" y="5153747"/>
                  <a:ext cx="533400" cy="341209"/>
                </a:xfrm>
                <a:prstGeom prst="rect">
                  <a:avLst/>
                </a:prstGeom>
              </p:spPr>
            </p:pic>
            <p:pic>
              <p:nvPicPr>
                <p:cNvPr id="8" name="Picture 7"/>
                <p:cNvPicPr>
                  <a:picLocks noChangeAspect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75536"/>
                <a:stretch/>
              </p:blipFill>
              <p:spPr>
                <a:xfrm>
                  <a:off x="1117394" y="5250163"/>
                  <a:ext cx="258879" cy="161708"/>
                </a:xfrm>
                <a:prstGeom prst="rect">
                  <a:avLst/>
                </a:prstGeom>
              </p:spPr>
            </p:pic>
          </p:grpSp>
          <p:grpSp>
            <p:nvGrpSpPr>
              <p:cNvPr id="24" name="Group 23"/>
              <p:cNvGrpSpPr/>
              <p:nvPr/>
            </p:nvGrpSpPr>
            <p:grpSpPr>
              <a:xfrm>
                <a:off x="2942997" y="5097691"/>
                <a:ext cx="1524000" cy="382530"/>
                <a:chOff x="2993858" y="5171388"/>
                <a:chExt cx="1524000" cy="382530"/>
              </a:xfrm>
            </p:grpSpPr>
            <p:sp>
              <p:nvSpPr>
                <p:cNvPr id="22" name="TextBox 21"/>
                <p:cNvSpPr txBox="1"/>
                <p:nvPr/>
              </p:nvSpPr>
              <p:spPr>
                <a:xfrm>
                  <a:off x="2993858" y="5171388"/>
                  <a:ext cx="1524000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900" dirty="0" err="1">
                      <a:latin typeface="Segoe UI Emoji" panose="020B0502040204020203" pitchFamily="34" charset="0"/>
                      <a:ea typeface="Segoe UI Emoji" panose="020B0502040204020203" pitchFamily="34" charset="0"/>
                      <a:cs typeface="Segoe UI Semibold" panose="020B0702040204020203" pitchFamily="34" charset="0"/>
                    </a:rPr>
                    <a:t>Bewerten</a:t>
                  </a:r>
                  <a:r>
                    <a:rPr lang="en-US" sz="900" dirty="0">
                      <a:latin typeface="Segoe UI Emoji" panose="020B0502040204020203" pitchFamily="34" charset="0"/>
                      <a:ea typeface="Segoe UI Emoji" panose="020B0502040204020203" pitchFamily="34" charset="0"/>
                      <a:cs typeface="Segoe UI Semibold" panose="020B0702040204020203" pitchFamily="34" charset="0"/>
                    </a:rPr>
                    <a:t> </a:t>
                  </a:r>
                  <a:r>
                    <a:rPr lang="en-US" sz="900" dirty="0" err="1">
                      <a:latin typeface="Segoe UI Emoji" panose="020B0502040204020203" pitchFamily="34" charset="0"/>
                      <a:ea typeface="Segoe UI Emoji" panose="020B0502040204020203" pitchFamily="34" charset="0"/>
                      <a:cs typeface="Segoe UI Semibold" panose="020B0702040204020203" pitchFamily="34" charset="0"/>
                    </a:rPr>
                    <a:t>Sie</a:t>
                  </a:r>
                  <a:r>
                    <a:rPr lang="en-US" sz="900" dirty="0">
                      <a:latin typeface="Segoe UI Emoji" panose="020B0502040204020203" pitchFamily="34" charset="0"/>
                      <a:ea typeface="Segoe UI Emoji" panose="020B0502040204020203" pitchFamily="34" charset="0"/>
                      <a:cs typeface="Segoe UI Semibold" panose="020B0702040204020203" pitchFamily="34" charset="0"/>
                    </a:rPr>
                    <a:t> </a:t>
                  </a:r>
                  <a:r>
                    <a:rPr lang="en-US" sz="900" dirty="0" err="1">
                      <a:latin typeface="Segoe UI Emoji" panose="020B0502040204020203" pitchFamily="34" charset="0"/>
                      <a:ea typeface="Segoe UI Emoji" panose="020B0502040204020203" pitchFamily="34" charset="0"/>
                      <a:cs typeface="Segoe UI Semibold" panose="020B0702040204020203" pitchFamily="34" charset="0"/>
                    </a:rPr>
                    <a:t>uns</a:t>
                  </a:r>
                  <a:r>
                    <a:rPr lang="en-US" sz="900" dirty="0">
                      <a:latin typeface="Segoe UI Emoji" panose="020B0502040204020203" pitchFamily="34" charset="0"/>
                      <a:ea typeface="Segoe UI Emoji" panose="020B0502040204020203" pitchFamily="34" charset="0"/>
                      <a:cs typeface="Segoe UI Semibold" panose="020B0702040204020203" pitchFamily="34" charset="0"/>
                    </a:rPr>
                    <a:t> </a:t>
                  </a:r>
                  <a:r>
                    <a:rPr lang="en-US" sz="900" dirty="0" err="1">
                      <a:latin typeface="Segoe UI Emoji" panose="020B0502040204020203" pitchFamily="34" charset="0"/>
                      <a:ea typeface="Segoe UI Emoji" panose="020B0502040204020203" pitchFamily="34" charset="0"/>
                      <a:cs typeface="Segoe UI Semibold" panose="020B0702040204020203" pitchFamily="34" charset="0"/>
                    </a:rPr>
                    <a:t>bei</a:t>
                  </a:r>
                  <a:endParaRPr lang="de-DE" sz="900" dirty="0">
                    <a:latin typeface="Segoe UI Emoji" panose="020B0502040204020203" pitchFamily="34" charset="0"/>
                    <a:ea typeface="Segoe UI Emoji" panose="020B0502040204020203" pitchFamily="34" charset="0"/>
                    <a:cs typeface="Segoe UI Semibold" panose="020B0702040204020203" pitchFamily="34" charset="0"/>
                  </a:endParaRPr>
                </a:p>
              </p:txBody>
            </p:sp>
            <p:pic>
              <p:nvPicPr>
                <p:cNvPr id="23" name="Picture 22"/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098861" y="5365772"/>
                  <a:ext cx="519642" cy="188146"/>
                </a:xfrm>
                <a:prstGeom prst="rect">
                  <a:avLst/>
                </a:prstGeom>
              </p:spPr>
            </p:pic>
          </p:grpSp>
        </p:grpSp>
        <p:pic>
          <p:nvPicPr>
            <p:cNvPr id="26" name="Picture 4" descr="File:Facebook icon (black).svg - Wikimedia Commons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00" y="4506261"/>
              <a:ext cx="279977" cy="2799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" name="Picture 6" descr="Datei:CIS-A2K Instagram Icon (Black).svg – Wikipedia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64437" y="4501758"/>
              <a:ext cx="284480" cy="2844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0" name="TextBox 29"/>
          <p:cNvSpPr txBox="1"/>
          <p:nvPr/>
        </p:nvSpPr>
        <p:spPr>
          <a:xfrm>
            <a:off x="6984931" y="5808426"/>
            <a:ext cx="1380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latin typeface="Segoe UI Emoji" panose="020B05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Scan to access the full </a:t>
            </a:r>
          </a:p>
          <a:p>
            <a:pPr algn="ctr"/>
            <a:r>
              <a:rPr lang="en-US" sz="900" dirty="0">
                <a:latin typeface="Segoe UI Emoji" panose="020B05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Guest Directory Service</a:t>
            </a:r>
            <a:endParaRPr lang="de-DE" sz="900" dirty="0">
              <a:latin typeface="Segoe UI Emoji" panose="020B0502040204020203" pitchFamily="34" charset="0"/>
              <a:ea typeface="Segoe UI Emoji" panose="020B05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6316" y="5871684"/>
            <a:ext cx="245234" cy="24523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22E5264-E325-81F0-040F-2C08A23FFFC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6735" y="160338"/>
            <a:ext cx="1145529" cy="109994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0B41CE1-A9B9-C2E8-7AAB-C785E4EDD40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362" y="5768674"/>
            <a:ext cx="491297" cy="491297"/>
          </a:xfrm>
          <a:prstGeom prst="rect">
            <a:avLst/>
          </a:prstGeom>
        </p:spPr>
      </p:pic>
      <p:pic>
        <p:nvPicPr>
          <p:cNvPr id="15" name="Picture 14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B0C69FEF-A837-C071-92EF-805A7B376F1C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3888" y="5769511"/>
            <a:ext cx="491297" cy="491297"/>
          </a:xfrm>
          <a:prstGeom prst="rect">
            <a:avLst/>
          </a:prstGeom>
        </p:spPr>
      </p:pic>
      <p:pic>
        <p:nvPicPr>
          <p:cNvPr id="17" name="Picture 16" descr="A qr code with a white background&#10;&#10;Description automatically generated">
            <a:extLst>
              <a:ext uri="{FF2B5EF4-FFF2-40B4-BE49-F238E27FC236}">
                <a16:creationId xmlns:a16="http://schemas.microsoft.com/office/drawing/2014/main" id="{B279EEEA-8DD1-07CC-A3F9-878042301D6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6312" y="5760971"/>
            <a:ext cx="499000" cy="499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BD11B31-EEDB-3E43-A384-AF61596756C4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6735" y="159851"/>
            <a:ext cx="1145530" cy="1099940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685800" y="533400"/>
            <a:ext cx="4191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Sustainable waste separation</a:t>
            </a:r>
          </a:p>
          <a:p>
            <a:r>
              <a:rPr lang="en-US" sz="1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Hotel's public areas: </a:t>
            </a:r>
            <a:r>
              <a:rPr lang="en-US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Please kindly separate your waste. Waste collection bins are equally distributed by type to ensure that wherever there is a general waste bin, there is also a recycling station. </a:t>
            </a:r>
          </a:p>
          <a:p>
            <a:r>
              <a:rPr lang="en-US" sz="1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Guest rooms: </a:t>
            </a:r>
            <a:r>
              <a:rPr lang="en-US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Please use the </a:t>
            </a:r>
            <a:r>
              <a:rPr lang="en-US" sz="1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room bins only for mixed/general waste </a:t>
            </a:r>
            <a:r>
              <a:rPr lang="en-US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and please kindly place your </a:t>
            </a:r>
            <a:r>
              <a:rPr lang="en-US" sz="1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recycling waste to the side of the bins </a:t>
            </a:r>
            <a:r>
              <a:rPr lang="en-US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or dispose in the recycling bins located throughout the hotel's public areas. </a:t>
            </a:r>
          </a:p>
          <a:p>
            <a:endParaRPr lang="de-DE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F4D5BDA-F1CE-3E98-FE98-EE216624B589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175" y="2466635"/>
            <a:ext cx="1628192" cy="162819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373C8C9-E406-38C2-C2B6-94511EF1DD3E}"/>
              </a:ext>
            </a:extLst>
          </p:cNvPr>
          <p:cNvSpPr txBox="1"/>
          <p:nvPr/>
        </p:nvSpPr>
        <p:spPr>
          <a:xfrm>
            <a:off x="863263" y="4083030"/>
            <a:ext cx="12720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Menus A La Carte Restaurants</a:t>
            </a:r>
            <a:endParaRPr lang="en-US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034314B6-2E58-8E25-F908-93F8FB64DBAA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231" y="2464324"/>
            <a:ext cx="1616395" cy="1616395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BD75E607-F208-2A27-244B-611BBE23724D}"/>
              </a:ext>
            </a:extLst>
          </p:cNvPr>
          <p:cNvSpPr txBox="1"/>
          <p:nvPr/>
        </p:nvSpPr>
        <p:spPr>
          <a:xfrm>
            <a:off x="2942756" y="4080719"/>
            <a:ext cx="12720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Reservation A La Carte Restaurant</a:t>
            </a:r>
            <a:endParaRPr lang="en-US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727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-28577"/>
            <a:ext cx="3371039" cy="6886577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9925" y="-28576"/>
            <a:ext cx="3412448" cy="6886575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8" y="-28576"/>
            <a:ext cx="3247619" cy="6886576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2543" y="14416"/>
            <a:ext cx="3126698" cy="6767384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b="1" i="1" u="sng" dirty="0"/>
              <a:t>Lobby Bar “Golden Sun”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Soft, Hot &amp; Alcoholic beverages </a:t>
            </a:r>
          </a:p>
          <a:p>
            <a:pPr marL="0" indent="0" algn="ctr">
              <a:buNone/>
            </a:pPr>
            <a:r>
              <a:rPr lang="en-US" dirty="0"/>
              <a:t>from 10:00 till 00:00 (all inclusive)</a:t>
            </a:r>
          </a:p>
          <a:p>
            <a:pPr marL="0" indent="0" algn="ctr">
              <a:buNone/>
            </a:pPr>
            <a:r>
              <a:rPr lang="en-US" dirty="0"/>
              <a:t>Pastry from 11:00 till 22:00 </a:t>
            </a:r>
            <a:br>
              <a:rPr lang="en-US" dirty="0"/>
            </a:br>
            <a:endParaRPr lang="en-US" dirty="0"/>
          </a:p>
          <a:p>
            <a:pPr marL="0" indent="0" algn="ctr">
              <a:buNone/>
            </a:pPr>
            <a:r>
              <a:rPr lang="en-US" b="1" i="1" u="sng" dirty="0"/>
              <a:t>Beach Restaurant “Sunset” *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Breakfast from 07:00 till 10:00</a:t>
            </a:r>
          </a:p>
          <a:p>
            <a:pPr marL="0" indent="0" algn="ctr">
              <a:buNone/>
            </a:pPr>
            <a:r>
              <a:rPr lang="en-US" dirty="0"/>
              <a:t>Lunch from 12:30 till 15:00</a:t>
            </a:r>
          </a:p>
          <a:p>
            <a:pPr marL="0" indent="0" algn="ctr">
              <a:buNone/>
            </a:pPr>
            <a:r>
              <a:rPr lang="en-US" dirty="0"/>
              <a:t> </a:t>
            </a:r>
          </a:p>
          <a:p>
            <a:pPr marL="0" indent="0" algn="ctr">
              <a:buNone/>
            </a:pPr>
            <a:r>
              <a:rPr lang="en-US" b="1" i="1" u="sng" dirty="0"/>
              <a:t>Main Restaurant “Royal” *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Dinner from 18:30 till 21:30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i="1" u="sng" dirty="0"/>
              <a:t>Oriental Tent “Om </a:t>
            </a:r>
            <a:r>
              <a:rPr lang="en-US" b="1" i="1" u="sng" dirty="0" err="1"/>
              <a:t>Ziad</a:t>
            </a:r>
            <a:r>
              <a:rPr lang="en-US" b="1" i="1" u="sng" dirty="0"/>
              <a:t>”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11:00 till 16:00 oriental pie</a:t>
            </a:r>
          </a:p>
          <a:p>
            <a:pPr marL="0" indent="0" algn="ctr">
              <a:buNone/>
            </a:pPr>
            <a:r>
              <a:rPr lang="en-US" dirty="0"/>
              <a:t>Tea &amp; Coffee from 18:00 till 22:00</a:t>
            </a:r>
          </a:p>
          <a:p>
            <a:pPr marL="0" indent="0" algn="ctr">
              <a:buNone/>
            </a:pPr>
            <a:r>
              <a:rPr lang="en-US" dirty="0"/>
              <a:t>18:00 till 22:00 Shisha (extra charge)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i="1" u="sng" dirty="0"/>
              <a:t>“</a:t>
            </a:r>
            <a:r>
              <a:rPr lang="en-US" b="1" i="1" u="sng" dirty="0" err="1"/>
              <a:t>Fritekot</a:t>
            </a:r>
            <a:r>
              <a:rPr lang="en-US" b="1" i="1" u="sng" dirty="0"/>
              <a:t>” (French Fries &amp; Hot Dog)</a:t>
            </a:r>
          </a:p>
          <a:p>
            <a:pPr marL="0" indent="0" algn="ctr">
              <a:buNone/>
            </a:pPr>
            <a:r>
              <a:rPr lang="en-US" dirty="0"/>
              <a:t>11:00 till 12:30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i="1" u="sng" dirty="0"/>
              <a:t>Eat &amp; Go (Burger, </a:t>
            </a:r>
            <a:r>
              <a:rPr lang="en-US" b="1" i="1" u="sng" dirty="0" err="1"/>
              <a:t>Shawerma</a:t>
            </a:r>
            <a:r>
              <a:rPr lang="en-US" b="1" i="1" u="sng" dirty="0"/>
              <a:t>, etc.)</a:t>
            </a:r>
          </a:p>
          <a:p>
            <a:pPr marL="0" indent="0" algn="ctr">
              <a:buNone/>
            </a:pPr>
            <a:r>
              <a:rPr lang="en-US" dirty="0"/>
              <a:t>15:00 - 17:00 </a:t>
            </a:r>
          </a:p>
          <a:p>
            <a:pPr marL="0" indent="0" algn="ctr">
              <a:buNone/>
            </a:pPr>
            <a:r>
              <a:rPr lang="en-US" dirty="0"/>
              <a:t> </a:t>
            </a:r>
          </a:p>
          <a:p>
            <a:pPr marL="0" indent="0" algn="ctr">
              <a:buNone/>
            </a:pPr>
            <a:r>
              <a:rPr lang="en-US" i="1" dirty="0"/>
              <a:t>*</a:t>
            </a:r>
            <a:r>
              <a:rPr lang="en-US" b="1" i="1" dirty="0"/>
              <a:t>Restaurants and Bars operating hours may vary depending</a:t>
            </a:r>
            <a:br>
              <a:rPr lang="en-US" b="1" i="1" dirty="0"/>
            </a:br>
            <a:r>
              <a:rPr lang="en-US" b="1" i="1" dirty="0"/>
              <a:t>on seasonality, hotel occupancy, weather conditions &amp; </a:t>
            </a:r>
          </a:p>
          <a:p>
            <a:pPr marL="0" indent="0" algn="ctr">
              <a:buNone/>
            </a:pPr>
            <a:r>
              <a:rPr lang="en-US" b="1" i="1" dirty="0"/>
              <a:t>theme nights</a:t>
            </a:r>
          </a:p>
          <a:p>
            <a:pPr marL="0" indent="0" algn="ctr">
              <a:buNone/>
            </a:pPr>
            <a:r>
              <a:rPr lang="en-US" b="1" i="1" u="sng" dirty="0" err="1"/>
              <a:t>Speciality</a:t>
            </a:r>
            <a:r>
              <a:rPr lang="en-US" b="1" i="1" u="sng" dirty="0"/>
              <a:t> Restaurants (Promenade) 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from 18:30 till 21:30</a:t>
            </a:r>
            <a:br>
              <a:rPr lang="en-US" b="1" i="1" u="sng" dirty="0"/>
            </a:br>
            <a:r>
              <a:rPr lang="en-US" dirty="0"/>
              <a:t>(please make your reservation at the Guest Relations desk from </a:t>
            </a:r>
          </a:p>
          <a:p>
            <a:pPr marL="0" indent="0" algn="ctr">
              <a:buNone/>
            </a:pPr>
            <a:r>
              <a:rPr lang="en-US" dirty="0"/>
              <a:t>09:00 till 14:00)</a:t>
            </a:r>
          </a:p>
          <a:p>
            <a:pPr marL="0" indent="0" algn="ctr">
              <a:buNone/>
            </a:pPr>
            <a:r>
              <a:rPr lang="en-US" b="1" u="sng" dirty="0"/>
              <a:t>Italian:</a:t>
            </a:r>
            <a:r>
              <a:rPr lang="en-US" b="1" dirty="0"/>
              <a:t> </a:t>
            </a:r>
            <a:r>
              <a:rPr lang="en-US" dirty="0"/>
              <a:t>“La Mamma”</a:t>
            </a:r>
          </a:p>
          <a:p>
            <a:pPr marL="0" indent="0" algn="ctr">
              <a:buNone/>
            </a:pPr>
            <a:r>
              <a:rPr lang="en-US" b="1" u="sng" dirty="0"/>
              <a:t>Burger</a:t>
            </a:r>
            <a:r>
              <a:rPr lang="en-US" b="1" dirty="0"/>
              <a:t>: </a:t>
            </a:r>
            <a:r>
              <a:rPr lang="en-US" dirty="0"/>
              <a:t>“Texas Burger”</a:t>
            </a:r>
          </a:p>
          <a:p>
            <a:pPr marL="0" indent="0" algn="ctr">
              <a:buNone/>
            </a:pPr>
            <a:r>
              <a:rPr lang="en-US" b="1" u="sng" dirty="0"/>
              <a:t>Indian:</a:t>
            </a:r>
            <a:r>
              <a:rPr lang="en-US" dirty="0"/>
              <a:t> “Taj Mahal”</a:t>
            </a:r>
          </a:p>
          <a:p>
            <a:pPr marL="0" indent="0" algn="ctr">
              <a:buNone/>
            </a:pPr>
            <a:r>
              <a:rPr lang="en-US" b="1" u="sng" dirty="0"/>
              <a:t>Asian: </a:t>
            </a:r>
            <a:r>
              <a:rPr lang="en-US" dirty="0"/>
              <a:t>“Red Dragon”</a:t>
            </a:r>
          </a:p>
          <a:p>
            <a:pPr marL="0" indent="0" algn="ctr">
              <a:buNone/>
            </a:pPr>
            <a:r>
              <a:rPr lang="en-US" b="1" u="sng" dirty="0"/>
              <a:t>Greek:</a:t>
            </a:r>
            <a:r>
              <a:rPr lang="en-US" dirty="0"/>
              <a:t> “</a:t>
            </a:r>
            <a:r>
              <a:rPr lang="en-US" dirty="0" err="1"/>
              <a:t>Taverna</a:t>
            </a:r>
            <a:r>
              <a:rPr lang="en-US" dirty="0"/>
              <a:t> </a:t>
            </a:r>
            <a:r>
              <a:rPr lang="en-US" dirty="0" err="1"/>
              <a:t>Syrtaki</a:t>
            </a:r>
            <a:endParaRPr lang="en-US" dirty="0"/>
          </a:p>
          <a:p>
            <a:pPr marL="0" indent="0" algn="ctr">
              <a:buNone/>
            </a:pPr>
            <a:r>
              <a:rPr lang="en-US" b="1" u="sng" dirty="0"/>
              <a:t>Oriental:</a:t>
            </a:r>
            <a:r>
              <a:rPr lang="en-US" b="1" dirty="0"/>
              <a:t> “</a:t>
            </a:r>
            <a:r>
              <a:rPr lang="en-US" dirty="0"/>
              <a:t>Café Cairo”</a:t>
            </a:r>
            <a:br>
              <a:rPr lang="en-US" dirty="0"/>
            </a:br>
            <a:r>
              <a:rPr lang="en-US" dirty="0"/>
              <a:t>and tea/coffee &amp; shisha(shisha for extra charge)from 15:00 till 22:00</a:t>
            </a:r>
          </a:p>
          <a:p>
            <a:pPr marL="0" indent="0" algn="ctr">
              <a:buNone/>
            </a:pPr>
            <a:r>
              <a:rPr lang="en-US" b="1" u="sng" dirty="0"/>
              <a:t>Sushi</a:t>
            </a:r>
            <a:r>
              <a:rPr lang="en-US" b="1" dirty="0"/>
              <a:t> “</a:t>
            </a:r>
            <a:r>
              <a:rPr lang="en-US" dirty="0"/>
              <a:t>Banzai”</a:t>
            </a:r>
          </a:p>
          <a:p>
            <a:pPr marL="0" indent="0" algn="ctr">
              <a:buNone/>
            </a:pPr>
            <a:r>
              <a:rPr lang="en-US" b="1" u="sng" dirty="0" err="1"/>
              <a:t>Shawerma</a:t>
            </a:r>
            <a:r>
              <a:rPr lang="en-US" b="1" u="sng" dirty="0"/>
              <a:t> world</a:t>
            </a:r>
            <a:endParaRPr lang="en-US" dirty="0"/>
          </a:p>
          <a:p>
            <a:pPr marL="0" indent="0" algn="ctr">
              <a:buNone/>
            </a:pPr>
            <a:r>
              <a:rPr lang="en-US" b="1" u="sng" dirty="0"/>
              <a:t>French: </a:t>
            </a:r>
            <a:r>
              <a:rPr lang="en-US" dirty="0"/>
              <a:t>“Wine House”</a:t>
            </a:r>
          </a:p>
          <a:p>
            <a:pPr marL="0" indent="0" algn="ctr">
              <a:buNone/>
            </a:pPr>
            <a:r>
              <a:rPr lang="en-US" dirty="0"/>
              <a:t>“</a:t>
            </a:r>
            <a:r>
              <a:rPr lang="en-US" dirty="0" err="1"/>
              <a:t>Tajine”</a:t>
            </a:r>
            <a:r>
              <a:rPr lang="en-US" b="1" u="sng" dirty="0" err="1"/>
              <a:t>Arabic</a:t>
            </a:r>
            <a:r>
              <a:rPr lang="en-US" b="1" u="sng" dirty="0"/>
              <a:t> (breakfast &amp; dinner): </a:t>
            </a:r>
            <a:endParaRPr lang="en-US" dirty="0"/>
          </a:p>
          <a:p>
            <a:pPr marL="0" indent="0" algn="ctr">
              <a:buNone/>
            </a:pPr>
            <a:r>
              <a:rPr lang="en-US" b="1" u="sng" dirty="0"/>
              <a:t>Del mare &amp;Coco Loco &amp; Coral Beach &amp; Steak House &amp; </a:t>
            </a:r>
            <a:r>
              <a:rPr lang="en-US" b="1" u="sng" dirty="0" err="1"/>
              <a:t>Ras</a:t>
            </a:r>
            <a:r>
              <a:rPr lang="en-US" b="1" u="sng" dirty="0"/>
              <a:t> El Naga(extra charge)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from 18:30 till 21:30 (reservation required)</a:t>
            </a:r>
            <a:br>
              <a:rPr lang="en-US" i="1" dirty="0"/>
            </a:br>
            <a:r>
              <a:rPr lang="en-US" b="1" u="sng" dirty="0"/>
              <a:t>Ice Cream Gelateria (extra charge)</a:t>
            </a:r>
            <a:r>
              <a:rPr lang="en-US" dirty="0"/>
              <a:t>from 15:00 till 22:00</a:t>
            </a:r>
            <a:br>
              <a:rPr lang="en-US" dirty="0"/>
            </a:br>
            <a:r>
              <a:rPr lang="en-US" b="1" i="1" u="sng" dirty="0"/>
              <a:t>Wine House:</a:t>
            </a:r>
            <a:endParaRPr lang="en-US" dirty="0"/>
          </a:p>
          <a:p>
            <a:pPr marL="0" indent="0" algn="ctr">
              <a:buNone/>
            </a:pPr>
            <a:r>
              <a:rPr lang="en-US" b="1" dirty="0"/>
              <a:t>Late Breakfast: </a:t>
            </a:r>
            <a:r>
              <a:rPr lang="en-US" dirty="0"/>
              <a:t>10:00 till 11:00</a:t>
            </a:r>
          </a:p>
          <a:p>
            <a:pPr marL="0" indent="0" algn="ctr">
              <a:buNone/>
            </a:pPr>
            <a:r>
              <a:rPr lang="en-US" b="1" dirty="0"/>
              <a:t>Late dinner </a:t>
            </a:r>
            <a:r>
              <a:rPr lang="en-US" dirty="0"/>
              <a:t>21:30 till 00:00 </a:t>
            </a:r>
          </a:p>
          <a:p>
            <a:pPr marL="0" indent="0" algn="ctr">
              <a:buNone/>
            </a:pPr>
            <a:r>
              <a:rPr lang="en-US" b="1" dirty="0"/>
              <a:t>Continental Breakfast </a:t>
            </a:r>
            <a:r>
              <a:rPr lang="en-US" dirty="0"/>
              <a:t>from 00:00 till 06:00</a:t>
            </a:r>
          </a:p>
          <a:p>
            <a:pPr marL="0" indent="0" algn="ctr">
              <a:buNone/>
            </a:pPr>
            <a:r>
              <a:rPr lang="en-US" dirty="0"/>
              <a:t>for early check out and late arrivals</a:t>
            </a:r>
          </a:p>
          <a:p>
            <a:pPr marL="0" indent="0" algn="ctr">
              <a:buNone/>
            </a:pPr>
            <a:r>
              <a:rPr lang="en-US" b="1" dirty="0"/>
              <a:t>Late lunch </a:t>
            </a:r>
            <a:r>
              <a:rPr lang="en-US" dirty="0"/>
              <a:t>from 16:00 till 18:00 ( for late arrivals only) </a:t>
            </a:r>
          </a:p>
          <a:p>
            <a:pPr marL="0" indent="0" algn="ctr">
              <a:buNone/>
            </a:pPr>
            <a:r>
              <a:rPr lang="en-US" b="1" i="1" u="sng" dirty="0"/>
              <a:t>Beach Bar “Sunrise”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Beverages from 10:00 till 17:00</a:t>
            </a:r>
            <a:br>
              <a:rPr lang="en-US" dirty="0"/>
            </a:br>
            <a:r>
              <a:rPr lang="en-US" b="1" i="1" u="sng" dirty="0"/>
              <a:t>Pool bar “Tropicana” + “Rock Pool”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Beverages from 10:00 till 17:00</a:t>
            </a:r>
          </a:p>
          <a:p>
            <a:pPr marL="0" indent="0" algn="ctr">
              <a:buNone/>
            </a:pPr>
            <a:r>
              <a:rPr lang="en-US" dirty="0"/>
              <a:t> </a:t>
            </a:r>
          </a:p>
          <a:p>
            <a:pPr marL="0" indent="0" algn="ctr">
              <a:buNone/>
            </a:pPr>
            <a:r>
              <a:rPr lang="en-US" dirty="0"/>
              <a:t> </a:t>
            </a:r>
          </a:p>
          <a:p>
            <a:pPr marL="0" indent="0" algn="ctr">
              <a:buNone/>
            </a:pPr>
            <a:endParaRPr lang="en-US" sz="1100" dirty="0">
              <a:solidFill>
                <a:prstClr val="black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lvl="0" indent="0" algn="ctr">
              <a:buNone/>
            </a:pPr>
            <a:endParaRPr lang="en-US" sz="1100" b="1" spc="100" dirty="0">
              <a:solidFill>
                <a:prstClr val="black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de-DE" dirty="0"/>
          </a:p>
        </p:txBody>
      </p:sp>
      <p:sp>
        <p:nvSpPr>
          <p:cNvPr id="12" name="TextBox 11"/>
          <p:cNvSpPr txBox="1"/>
          <p:nvPr/>
        </p:nvSpPr>
        <p:spPr>
          <a:xfrm>
            <a:off x="3325240" y="0"/>
            <a:ext cx="3193373" cy="6974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i="1" u="sng" dirty="0"/>
              <a:t>El Clasico (</a:t>
            </a:r>
            <a:r>
              <a:rPr lang="en-US" sz="800" b="1" i="1" u="sng" dirty="0" err="1"/>
              <a:t>Sportsbar</a:t>
            </a:r>
            <a:r>
              <a:rPr lang="en-US" sz="800" b="1" i="1" u="sng" dirty="0"/>
              <a:t>)</a:t>
            </a:r>
          </a:p>
          <a:p>
            <a:pPr algn="ctr"/>
            <a:r>
              <a:rPr lang="en-US" sz="800" dirty="0"/>
              <a:t>From 10:00 – 00:00 </a:t>
            </a:r>
          </a:p>
          <a:p>
            <a:pPr algn="ctr"/>
            <a:r>
              <a:rPr lang="en-US" sz="800" dirty="0"/>
              <a:t>From 14:00 – 00:00 (Bar)</a:t>
            </a:r>
          </a:p>
          <a:p>
            <a:pPr algn="ctr"/>
            <a:endParaRPr lang="en-US" sz="800" b="1" i="1" u="sng" dirty="0"/>
          </a:p>
          <a:p>
            <a:pPr algn="ctr"/>
            <a:r>
              <a:rPr lang="en-US" sz="800" b="1" i="1" u="sng" dirty="0"/>
              <a:t>Coffee Bean Bar </a:t>
            </a:r>
            <a:endParaRPr lang="en-US" sz="800" dirty="0"/>
          </a:p>
          <a:p>
            <a:pPr algn="ctr"/>
            <a:r>
              <a:rPr lang="en-US" sz="800" dirty="0"/>
              <a:t>Hot, Iced &amp; Hot Coffees with milk </a:t>
            </a:r>
            <a:br>
              <a:rPr lang="en-US" sz="800" dirty="0"/>
            </a:br>
            <a:r>
              <a:rPr lang="en-US" sz="800" dirty="0"/>
              <a:t>from 08:00 till 12:00</a:t>
            </a:r>
            <a:br>
              <a:rPr lang="en-US" sz="800" dirty="0"/>
            </a:br>
            <a:endParaRPr lang="en-US" sz="800" dirty="0"/>
          </a:p>
          <a:p>
            <a:pPr algn="ctr"/>
            <a:r>
              <a:rPr lang="en-US" sz="800" b="1" i="1" u="sng" kern="1400" dirty="0">
                <a:solidFill>
                  <a:srgbClr val="000000"/>
                </a:solidFill>
              </a:rPr>
              <a:t>Terrace bar</a:t>
            </a:r>
            <a:endParaRPr lang="en-US" sz="800" kern="1400" dirty="0">
              <a:solidFill>
                <a:srgbClr val="000000"/>
              </a:solidFill>
            </a:endParaRPr>
          </a:p>
          <a:p>
            <a:pPr algn="ctr"/>
            <a:r>
              <a:rPr lang="en-US" sz="800" kern="1400" dirty="0">
                <a:solidFill>
                  <a:srgbClr val="000000"/>
                </a:solidFill>
              </a:rPr>
              <a:t>Beverages from 17:00 till 23:00</a:t>
            </a:r>
          </a:p>
          <a:p>
            <a:pPr algn="ctr"/>
            <a:r>
              <a:rPr lang="en-US" sz="800" kern="1400" dirty="0">
                <a:solidFill>
                  <a:srgbClr val="000000"/>
                </a:solidFill>
              </a:rPr>
              <a:t> </a:t>
            </a:r>
          </a:p>
          <a:p>
            <a:pPr algn="ctr"/>
            <a:r>
              <a:rPr lang="en-US" sz="800" b="1" i="1" u="sng" kern="1400" dirty="0">
                <a:solidFill>
                  <a:srgbClr val="000000"/>
                </a:solidFill>
              </a:rPr>
              <a:t>Coco Loco Lounge &amp; Disco </a:t>
            </a:r>
            <a:endParaRPr lang="en-US" sz="800" kern="1400" dirty="0">
              <a:solidFill>
                <a:srgbClr val="000000"/>
              </a:solidFill>
            </a:endParaRPr>
          </a:p>
          <a:p>
            <a:pPr algn="ctr"/>
            <a:r>
              <a:rPr lang="en-US" sz="800" b="1" i="1" u="sng" kern="1400" dirty="0">
                <a:solidFill>
                  <a:srgbClr val="000000"/>
                </a:solidFill>
              </a:rPr>
              <a:t>(Extra Charge)</a:t>
            </a:r>
            <a:endParaRPr lang="en-US" sz="800" kern="1400" dirty="0">
              <a:solidFill>
                <a:srgbClr val="000000"/>
              </a:solidFill>
            </a:endParaRPr>
          </a:p>
          <a:p>
            <a:pPr algn="ctr"/>
            <a:r>
              <a:rPr lang="en-US" sz="800" kern="1400" dirty="0">
                <a:solidFill>
                  <a:srgbClr val="000000"/>
                </a:solidFill>
              </a:rPr>
              <a:t>from 10:00 till 18:00 beach lounge</a:t>
            </a:r>
          </a:p>
          <a:p>
            <a:pPr algn="ctr"/>
            <a:r>
              <a:rPr lang="en-US" sz="800" kern="1400" dirty="0">
                <a:solidFill>
                  <a:srgbClr val="000000"/>
                </a:solidFill>
              </a:rPr>
              <a:t>from 22:00 till 2:00 am disco</a:t>
            </a:r>
          </a:p>
          <a:p>
            <a:pPr algn="ctr"/>
            <a:r>
              <a:rPr lang="en-US" sz="800" b="1" i="1" u="sng" kern="1400" dirty="0">
                <a:solidFill>
                  <a:srgbClr val="000000"/>
                </a:solidFill>
              </a:rPr>
              <a:t> </a:t>
            </a:r>
            <a:endParaRPr lang="en-US" sz="800" kern="1400" dirty="0">
              <a:solidFill>
                <a:srgbClr val="000000"/>
              </a:solidFill>
            </a:endParaRPr>
          </a:p>
          <a:p>
            <a:pPr algn="ctr">
              <a:lnSpc>
                <a:spcPct val="114000"/>
              </a:lnSpc>
            </a:pPr>
            <a:r>
              <a:rPr lang="en-US" sz="800" b="1" i="1" u="sng" kern="1400" dirty="0">
                <a:solidFill>
                  <a:srgbClr val="000000"/>
                </a:solidFill>
              </a:rPr>
              <a:t>Minibar (Package Extra Charge)</a:t>
            </a:r>
            <a:endParaRPr lang="en-US" sz="800" b="1" kern="1400" dirty="0">
              <a:solidFill>
                <a:srgbClr val="000000"/>
              </a:solidFill>
            </a:endParaRPr>
          </a:p>
          <a:p>
            <a:pPr algn="ctr"/>
            <a:r>
              <a:rPr lang="en-US" sz="800" kern="1400" dirty="0">
                <a:solidFill>
                  <a:srgbClr val="000000"/>
                </a:solidFill>
              </a:rPr>
              <a:t>Mini Bar </a:t>
            </a:r>
            <a:r>
              <a:rPr lang="en-US" sz="800" b="1" kern="1400" dirty="0">
                <a:solidFill>
                  <a:srgbClr val="000000"/>
                </a:solidFill>
              </a:rPr>
              <a:t>against charge </a:t>
            </a:r>
            <a:br>
              <a:rPr lang="en-US" sz="800" b="1" kern="1400" dirty="0">
                <a:solidFill>
                  <a:srgbClr val="000000"/>
                </a:solidFill>
              </a:rPr>
            </a:br>
            <a:r>
              <a:rPr lang="ar-EG" sz="800" b="1" kern="1400" dirty="0">
                <a:solidFill>
                  <a:srgbClr val="000000"/>
                </a:solidFill>
                <a:cs typeface="Times New Roman" panose="02020603050405020304" pitchFamily="18" charset="0"/>
              </a:rPr>
              <a:t>مكونات المينى بار بتكلفة إضافية</a:t>
            </a:r>
            <a:br>
              <a:rPr lang="ar-EG" sz="800" b="1" kern="1400" dirty="0">
                <a:solidFill>
                  <a:srgbClr val="000000"/>
                </a:solidFill>
              </a:rPr>
            </a:br>
            <a:r>
              <a:rPr lang="de-DE" sz="800" kern="1400" dirty="0">
                <a:solidFill>
                  <a:srgbClr val="000000"/>
                </a:solidFill>
              </a:rPr>
              <a:t>(</a:t>
            </a:r>
            <a:r>
              <a:rPr lang="en-US" sz="800" kern="1400" dirty="0">
                <a:solidFill>
                  <a:srgbClr val="000000"/>
                </a:solidFill>
              </a:rPr>
              <a:t>price is available on top of the minibar)</a:t>
            </a:r>
            <a:br>
              <a:rPr lang="en-US" sz="800" kern="1400" dirty="0">
                <a:solidFill>
                  <a:srgbClr val="000000"/>
                </a:solidFill>
              </a:rPr>
            </a:br>
            <a:r>
              <a:rPr lang="en-US" sz="800" kern="1400" dirty="0">
                <a:solidFill>
                  <a:srgbClr val="000000"/>
                </a:solidFill>
              </a:rPr>
              <a:t>Daily one bottle of water free of charge. Tea &amp; coffee station is </a:t>
            </a:r>
          </a:p>
          <a:p>
            <a:pPr algn="ctr"/>
            <a:r>
              <a:rPr lang="en-US" sz="800" kern="1400" dirty="0">
                <a:solidFill>
                  <a:srgbClr val="000000"/>
                </a:solidFill>
              </a:rPr>
              <a:t>being refilled daily free of charge unless the “Do Not Disturb“ sign  is hanged on the door. </a:t>
            </a:r>
          </a:p>
          <a:p>
            <a:pPr algn="ctr"/>
            <a:r>
              <a:rPr lang="en-US" sz="800" i="1" kern="1400" dirty="0">
                <a:solidFill>
                  <a:srgbClr val="000000"/>
                </a:solidFill>
              </a:rPr>
              <a:t> </a:t>
            </a:r>
          </a:p>
          <a:p>
            <a:pPr algn="ctr"/>
            <a:r>
              <a:rPr lang="en-US" sz="900" b="1" i="1" u="sng" kern="1400" dirty="0">
                <a:solidFill>
                  <a:srgbClr val="000000"/>
                </a:solidFill>
              </a:rPr>
              <a:t>Beach towels</a:t>
            </a:r>
            <a:endParaRPr lang="en-US" sz="900" b="1" i="1" kern="1400" dirty="0">
              <a:solidFill>
                <a:srgbClr val="000000"/>
              </a:solidFill>
            </a:endParaRPr>
          </a:p>
          <a:p>
            <a:pPr algn="ctr"/>
            <a:r>
              <a:rPr lang="en-US" sz="900" b="1" i="1" kern="1400" dirty="0">
                <a:solidFill>
                  <a:srgbClr val="000000"/>
                </a:solidFill>
              </a:rPr>
              <a:t>In case of lost beach towels or towel cards, a fee </a:t>
            </a:r>
            <a:r>
              <a:rPr lang="en-US" sz="900" b="1" i="1" kern="1400">
                <a:solidFill>
                  <a:srgbClr val="000000"/>
                </a:solidFill>
              </a:rPr>
              <a:t>of 15 </a:t>
            </a:r>
            <a:r>
              <a:rPr lang="en-US" sz="900" b="1" i="1" kern="1400" dirty="0">
                <a:solidFill>
                  <a:srgbClr val="000000"/>
                </a:solidFill>
              </a:rPr>
              <a:t>Euro will be charged.</a:t>
            </a:r>
          </a:p>
          <a:p>
            <a:pPr algn="ctr"/>
            <a:r>
              <a:rPr lang="en-US" sz="900" b="1" i="1" kern="1400" dirty="0">
                <a:solidFill>
                  <a:srgbClr val="000000"/>
                </a:solidFill>
              </a:rPr>
              <a:t>Changing beach towels at the Beach from 07:00 until Sunset</a:t>
            </a:r>
          </a:p>
          <a:p>
            <a:pPr algn="ctr"/>
            <a:endParaRPr lang="en-US" sz="800" kern="1400" dirty="0">
              <a:solidFill>
                <a:srgbClr val="000000"/>
              </a:solidFill>
            </a:endParaRPr>
          </a:p>
          <a:p>
            <a:pPr algn="ctr"/>
            <a:r>
              <a:rPr lang="en-US" sz="800" b="1" i="1" kern="1400" dirty="0">
                <a:solidFill>
                  <a:srgbClr val="000000"/>
                </a:solidFill>
              </a:rPr>
              <a:t>It is not allowed to hang clothes or towels on the Balcony.</a:t>
            </a:r>
          </a:p>
          <a:p>
            <a:pPr algn="ctr"/>
            <a:r>
              <a:rPr lang="en-US" sz="800" kern="1400" dirty="0">
                <a:solidFill>
                  <a:srgbClr val="000000"/>
                </a:solidFill>
              </a:rPr>
              <a:t> </a:t>
            </a:r>
          </a:p>
          <a:p>
            <a:pPr algn="ctr"/>
            <a:r>
              <a:rPr lang="en-US" sz="800" b="1" i="1" u="sng" kern="1400" dirty="0">
                <a:solidFill>
                  <a:srgbClr val="000000"/>
                </a:solidFill>
              </a:rPr>
              <a:t>Gym &amp; Health Club</a:t>
            </a:r>
            <a:endParaRPr lang="en-US" sz="800" kern="1400" dirty="0">
              <a:solidFill>
                <a:srgbClr val="000000"/>
              </a:solidFill>
            </a:endParaRPr>
          </a:p>
          <a:p>
            <a:pPr algn="ctr"/>
            <a:r>
              <a:rPr lang="en-US" sz="800" kern="1400" dirty="0">
                <a:solidFill>
                  <a:srgbClr val="000000"/>
                </a:solidFill>
              </a:rPr>
              <a:t>Gym &amp; Health Club are opened from 07:00 till 19:00 </a:t>
            </a:r>
          </a:p>
          <a:p>
            <a:pPr algn="ctr"/>
            <a:r>
              <a:rPr lang="en-US" sz="800" kern="1400" dirty="0">
                <a:solidFill>
                  <a:srgbClr val="000000"/>
                </a:solidFill>
              </a:rPr>
              <a:t>located on the beach.</a:t>
            </a:r>
          </a:p>
          <a:p>
            <a:pPr algn="ctr"/>
            <a:endParaRPr lang="en-US" sz="800" kern="1400" dirty="0">
              <a:solidFill>
                <a:srgbClr val="000000"/>
              </a:solidFill>
            </a:endParaRPr>
          </a:p>
          <a:p>
            <a:pPr algn="ctr"/>
            <a:r>
              <a:rPr lang="en-US" sz="800" b="1" i="1" u="sng" kern="1400" dirty="0">
                <a:solidFill>
                  <a:srgbClr val="000000"/>
                </a:solidFill>
              </a:rPr>
              <a:t>Dress Code &amp; Restaurant rules </a:t>
            </a:r>
            <a:endParaRPr lang="en-US" sz="800" kern="1400" dirty="0">
              <a:solidFill>
                <a:srgbClr val="000000"/>
              </a:solidFill>
            </a:endParaRPr>
          </a:p>
          <a:p>
            <a:pPr algn="ctr"/>
            <a:r>
              <a:rPr lang="en-US" sz="800" b="1" i="1" u="sng" kern="1400" dirty="0">
                <a:solidFill>
                  <a:srgbClr val="000000"/>
                </a:solidFill>
              </a:rPr>
              <a:t>Dinner </a:t>
            </a:r>
            <a:br>
              <a:rPr lang="en-US" sz="800" b="1" i="1" kern="1400" dirty="0">
                <a:solidFill>
                  <a:srgbClr val="000000"/>
                </a:solidFill>
              </a:rPr>
            </a:br>
            <a:r>
              <a:rPr lang="en-US" sz="800" kern="1400" dirty="0">
                <a:solidFill>
                  <a:srgbClr val="000000"/>
                </a:solidFill>
              </a:rPr>
              <a:t>Men are required to wear trousers, decent shirts </a:t>
            </a:r>
          </a:p>
          <a:p>
            <a:pPr algn="ctr"/>
            <a:r>
              <a:rPr lang="en-US" sz="800" kern="1400" dirty="0">
                <a:solidFill>
                  <a:srgbClr val="000000"/>
                </a:solidFill>
              </a:rPr>
              <a:t>or polo’s &amp; closed shoes.</a:t>
            </a:r>
          </a:p>
          <a:p>
            <a:pPr algn="ctr"/>
            <a:r>
              <a:rPr lang="en-US" sz="800" kern="1400" dirty="0">
                <a:solidFill>
                  <a:srgbClr val="000000"/>
                </a:solidFill>
              </a:rPr>
              <a:t>Women are required to wear dinner dress or equivalent attire.</a:t>
            </a:r>
          </a:p>
          <a:p>
            <a:pPr algn="ctr"/>
            <a:endParaRPr lang="en-US" sz="800" kern="1400" dirty="0">
              <a:solidFill>
                <a:srgbClr val="000000"/>
              </a:solidFill>
            </a:endParaRPr>
          </a:p>
          <a:p>
            <a:pPr algn="ctr"/>
            <a:r>
              <a:rPr lang="en-US" sz="800" b="1" i="1" u="sng" kern="1400" dirty="0">
                <a:solidFill>
                  <a:srgbClr val="000000"/>
                </a:solidFill>
              </a:rPr>
              <a:t>Breakfast &amp; Lunch</a:t>
            </a:r>
            <a:endParaRPr lang="en-US" sz="800" kern="1400" dirty="0">
              <a:solidFill>
                <a:srgbClr val="000000"/>
              </a:solidFill>
            </a:endParaRPr>
          </a:p>
          <a:p>
            <a:pPr algn="ctr"/>
            <a:r>
              <a:rPr lang="en-US" sz="800" kern="1400" dirty="0">
                <a:solidFill>
                  <a:srgbClr val="000000"/>
                </a:solidFill>
              </a:rPr>
              <a:t>Shorts, sandals and beach/swimming wear are allowed if worn </a:t>
            </a:r>
          </a:p>
          <a:p>
            <a:pPr algn="ctr"/>
            <a:r>
              <a:rPr lang="en-US" sz="800" kern="1400" dirty="0">
                <a:solidFill>
                  <a:srgbClr val="000000"/>
                </a:solidFill>
              </a:rPr>
              <a:t>with appropriate tops or light summer dress.</a:t>
            </a:r>
          </a:p>
          <a:p>
            <a:pPr algn="ctr"/>
            <a:br>
              <a:rPr lang="en-US" sz="800" kern="1400" dirty="0">
                <a:solidFill>
                  <a:srgbClr val="000000"/>
                </a:solidFill>
              </a:rPr>
            </a:br>
            <a:r>
              <a:rPr lang="en-US" sz="800" b="1" kern="1400" dirty="0">
                <a:solidFill>
                  <a:srgbClr val="000000"/>
                </a:solidFill>
              </a:rPr>
              <a:t>Management will always advise guests of the dress code </a:t>
            </a:r>
          </a:p>
          <a:p>
            <a:pPr algn="ctr"/>
            <a:r>
              <a:rPr lang="en-US" sz="800" b="1" kern="1400" dirty="0">
                <a:solidFill>
                  <a:srgbClr val="000000"/>
                </a:solidFill>
              </a:rPr>
              <a:t>regulations when needed and expect cooperation in order </a:t>
            </a:r>
          </a:p>
          <a:p>
            <a:pPr algn="ctr"/>
            <a:r>
              <a:rPr lang="en-US" sz="800" b="1" kern="1400" dirty="0">
                <a:solidFill>
                  <a:srgbClr val="000000"/>
                </a:solidFill>
              </a:rPr>
              <a:t>to maintain the standards of quality in the property.  </a:t>
            </a:r>
            <a:br>
              <a:rPr lang="en-US" sz="800" b="1" kern="1400" dirty="0">
                <a:solidFill>
                  <a:srgbClr val="000000"/>
                </a:solidFill>
              </a:rPr>
            </a:br>
            <a:endParaRPr lang="en-US" sz="800" kern="1400" dirty="0">
              <a:solidFill>
                <a:srgbClr val="000000"/>
              </a:solidFill>
            </a:endParaRPr>
          </a:p>
          <a:p>
            <a:pPr algn="ctr">
              <a:lnSpc>
                <a:spcPct val="114000"/>
              </a:lnSpc>
            </a:pPr>
            <a:r>
              <a:rPr lang="en-US" sz="800" b="1" i="1" u="sng" kern="1400" dirty="0">
                <a:solidFill>
                  <a:srgbClr val="000000"/>
                </a:solidFill>
              </a:rPr>
              <a:t>Swimming Pool Dress Code</a:t>
            </a:r>
            <a:endParaRPr lang="en-US" sz="800" b="1" kern="1400" dirty="0">
              <a:solidFill>
                <a:srgbClr val="000000"/>
              </a:solidFill>
            </a:endParaRPr>
          </a:p>
          <a:p>
            <a:pPr algn="ctr"/>
            <a:r>
              <a:rPr lang="en-US" sz="800" kern="1400" dirty="0">
                <a:solidFill>
                  <a:srgbClr val="000000"/>
                </a:solidFill>
              </a:rPr>
              <a:t>Proper swimming wear is required; for your health and hygiene. </a:t>
            </a:r>
          </a:p>
          <a:p>
            <a:pPr algn="ctr"/>
            <a:r>
              <a:rPr lang="en-US" sz="800" kern="1400" dirty="0">
                <a:solidFill>
                  <a:srgbClr val="000000"/>
                </a:solidFill>
              </a:rPr>
              <a:t>It is prohibited to wear full body </a:t>
            </a:r>
          </a:p>
          <a:p>
            <a:pPr algn="ctr"/>
            <a:r>
              <a:rPr lang="en-US" sz="800" kern="1400" dirty="0">
                <a:solidFill>
                  <a:srgbClr val="000000"/>
                </a:solidFill>
              </a:rPr>
              <a:t>swimming dresses &amp; T-shirts </a:t>
            </a:r>
            <a:endParaRPr lang="en-US" sz="800" kern="140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708098" y="757237"/>
            <a:ext cx="27432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RESORT REFERENCE GUIDE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Makadi-</a:t>
            </a:r>
            <a:r>
              <a:rPr kumimoji="0" lang="en-US" altLang="de-DE" sz="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Hurghada</a:t>
            </a: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-Red Sea– Egypt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P.O. Box 341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Tel: (+20) 65 359 03 06-13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www.labranda.com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guestrelation.royal@mphotelseg.com</a:t>
            </a:r>
            <a:endParaRPr kumimoji="0" lang="de-DE" alt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6622373" y="2041525"/>
            <a:ext cx="2914650" cy="135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GENERAL INFORMATIONS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	</a:t>
            </a:r>
            <a:endParaRPr lang="en-US" altLang="de-DE" sz="800" dirty="0">
              <a:solidFill>
                <a:srgbClr val="000000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</a:rPr>
              <a:t>                       </a:t>
            </a: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For Reception dial	         3 Or 0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de-DE" sz="800" dirty="0">
                <a:solidFill>
                  <a:srgbClr val="000000"/>
                </a:solidFill>
              </a:rPr>
              <a:t>                       </a:t>
            </a: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For Guest Relations dial</a:t>
            </a:r>
            <a:r>
              <a:rPr kumimoji="0" lang="en-US" altLang="de-DE" sz="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</a:rPr>
              <a:t>           </a:t>
            </a: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5115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de-DE" sz="800" dirty="0">
                <a:solidFill>
                  <a:srgbClr val="000000"/>
                </a:solidFill>
              </a:rPr>
              <a:t>                       </a:t>
            </a: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For Outside line dial                 9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                      Room service (extra charge)    5402  </a:t>
            </a:r>
            <a:b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de-DE" sz="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</a:rPr>
              <a:t>              </a:t>
            </a:r>
            <a:r>
              <a:rPr kumimoji="0" lang="en-US" altLang="de-DE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Whats-app / Telegram   +2 01030996497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           </a:t>
            </a:r>
            <a:r>
              <a:rPr kumimoji="0" lang="en-US" altLang="de-DE" sz="8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CHECK IN: 15:00</a:t>
            </a:r>
            <a:r>
              <a:rPr kumimoji="0" lang="en-US" altLang="de-DE" sz="800" b="1" i="0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</a:rPr>
              <a:t>              </a:t>
            </a:r>
            <a:r>
              <a:rPr kumimoji="0" lang="en-US" altLang="de-DE" sz="8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CHECK OUT: 12:00 NOON</a:t>
            </a:r>
            <a:b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endParaRPr kumimoji="0" lang="de-DE" alt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622373" y="3648075"/>
            <a:ext cx="2914650" cy="292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1" i="1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Guest Relations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Guest Relations desk is located next to the reception desk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de-DE" sz="800" b="0" i="1" u="sng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1" i="1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Safety Deposit Boxes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Safety deposit boxes are provided without charge in the rooms. The hotel management takes no </a:t>
            </a:r>
            <a:b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responsibility for any valuables left in guest rooms.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de-DE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1" i="1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Hotel Doctor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The hotel doctor is 24h a day available for emergency cases through the reception desk.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de-DE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kumimoji="0" lang="en-US" altLang="de-DE" sz="800" b="1" i="1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Internet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WIFI internet is for free </a:t>
            </a:r>
            <a:r>
              <a:rPr lang="en-US" altLang="de-DE" sz="800" dirty="0">
                <a:solidFill>
                  <a:srgbClr val="000000"/>
                </a:solidFill>
              </a:rPr>
              <a:t>in the Lobby and on the Terrace</a:t>
            </a:r>
            <a:b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endParaRPr kumimoji="0" lang="en-US" altLang="de-DE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All inclusive concept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10:00 till 00:00</a:t>
            </a:r>
            <a:endParaRPr kumimoji="0" lang="de-DE" alt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73738232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senz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51</TotalTime>
  <Words>1049</Words>
  <Application>Microsoft Office PowerPoint</Application>
  <PresentationFormat>A4 Paper (210x297 mm)</PresentationFormat>
  <Paragraphs>170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Black</vt:lpstr>
      <vt:lpstr>Calibri Light</vt:lpstr>
      <vt:lpstr>Segoe UI Emoji</vt:lpstr>
      <vt:lpstr>Times New Roman</vt:lpstr>
      <vt:lpstr>Larissa</vt:lpstr>
      <vt:lpstr>PowerPoint Presentation</vt:lpstr>
      <vt:lpstr>PowerPoint Presentation</vt:lpstr>
    </vt:vector>
  </TitlesOfParts>
  <Company>FTI Touristik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Vetvitayavatana, Pichaya (MP Hotels)</dc:creator>
  <cp:lastModifiedBy>GuestRelation Royal</cp:lastModifiedBy>
  <cp:revision>67</cp:revision>
  <cp:lastPrinted>2024-12-01T14:05:45Z</cp:lastPrinted>
  <dcterms:created xsi:type="dcterms:W3CDTF">2023-01-12T12:11:02Z</dcterms:created>
  <dcterms:modified xsi:type="dcterms:W3CDTF">2024-12-12T13:50:04Z</dcterms:modified>
</cp:coreProperties>
</file>