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7D"/>
    <a:srgbClr val="00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24"/>
  </p:normalViewPr>
  <p:slideViewPr>
    <p:cSldViewPr snapToGrid="0">
      <p:cViewPr varScale="1">
        <p:scale>
          <a:sx n="111" d="100"/>
          <a:sy n="111" d="100"/>
        </p:scale>
        <p:origin x="736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26" cy="4951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599" y="0"/>
            <a:ext cx="2918626" cy="4951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56B17-BEE2-4364-A637-9EDF03685760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132"/>
            <a:ext cx="2918626" cy="4951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599" y="9371132"/>
            <a:ext cx="2918626" cy="4951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C91B5-3869-417B-9577-968C0E16F8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30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D198-CA40-4A0F-9381-D54D5248B22A}" type="datetimeFigureOut">
              <a:rPr lang="en-US" smtClean="0"/>
              <a:pPr/>
              <a:t>10/24/24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19B26-4088-4C1D-AF23-2A3BFD9951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14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19B26-4088-4C1D-AF23-2A3BFD9951B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F98A-14BC-4368-845F-291186D57E32}" type="datetime1">
              <a:rPr lang="en-US" smtClean="0"/>
              <a:pPr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1A43-CEA3-49A4-ACDD-F14DA018F2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7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700D-49C3-4745-BD83-D520650CBB66}" type="datetime1">
              <a:rPr lang="en-US" smtClean="0"/>
              <a:pPr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1A43-CEA3-49A4-ACDD-F14DA018F2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0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2FF32-DBD3-47AA-8E0C-BC3779B5639A}" type="datetime1">
              <a:rPr lang="en-US" smtClean="0"/>
              <a:pPr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1A43-CEA3-49A4-ACDD-F14DA018F2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0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FBA9-0BE8-47CD-A3A0-F620F8E09567}" type="datetime1">
              <a:rPr lang="en-US" smtClean="0"/>
              <a:pPr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1A43-CEA3-49A4-ACDD-F14DA018F2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18C10-0991-436D-8762-4925D92B2B41}" type="datetime1">
              <a:rPr lang="en-US" smtClean="0"/>
              <a:pPr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1A43-CEA3-49A4-ACDD-F14DA018F2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137A-8E32-4F60-B9E9-F8C4EEA9CE81}" type="datetime1">
              <a:rPr lang="en-US" smtClean="0"/>
              <a:pPr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1A43-CEA3-49A4-ACDD-F14DA018F2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15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F6E5-B79A-41D6-92A7-3644962CEC5A}" type="datetime1">
              <a:rPr lang="en-US" smtClean="0"/>
              <a:pPr/>
              <a:t>10/24/24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1A43-CEA3-49A4-ACDD-F14DA018F2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0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DD10-E09D-413D-8DAE-F99BD533AA0E}" type="datetime1">
              <a:rPr lang="en-US" smtClean="0"/>
              <a:pPr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1A43-CEA3-49A4-ACDD-F14DA018F2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3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723F0-77F0-4D61-8384-9716A686E92C}" type="datetime1">
              <a:rPr lang="en-US" smtClean="0"/>
              <a:pPr/>
              <a:t>10/24/24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1A43-CEA3-49A4-ACDD-F14DA018F2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0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71982-C729-4A2C-882C-BEBA844043D0}" type="datetime1">
              <a:rPr lang="en-US" smtClean="0"/>
              <a:pPr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1A43-CEA3-49A4-ACDD-F14DA018F2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5B72-867F-46D4-B97A-EA351FAC92DC}" type="datetime1">
              <a:rPr lang="en-US" smtClean="0"/>
              <a:pPr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61A43-CEA3-49A4-ACDD-F14DA018F2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7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E2AC7-65F9-4A0A-B296-582C78B90FC9}" type="datetime1">
              <a:rPr lang="en-US" smtClean="0"/>
              <a:pPr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61A43-CEA3-49A4-ACDD-F14DA018F2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8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1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62389" y="6367473"/>
            <a:ext cx="473755" cy="43800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265" y="6849204"/>
            <a:ext cx="12192000" cy="0"/>
          </a:xfrm>
          <a:prstGeom prst="line">
            <a:avLst/>
          </a:prstGeom>
          <a:ln>
            <a:solidFill>
              <a:srgbClr val="008A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78740" y="171579"/>
            <a:ext cx="3666469" cy="563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770" marR="0" algn="just">
              <a:spcBef>
                <a:spcPts val="275"/>
              </a:spcBef>
              <a:spcAft>
                <a:spcPts val="0"/>
              </a:spcAft>
            </a:pPr>
            <a:r>
              <a:rPr lang="en-US" sz="85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ROOM</a:t>
            </a:r>
            <a:r>
              <a:rPr lang="en-US" sz="850" b="1" kern="0" spc="-20" dirty="0">
                <a:latin typeface="Trebuchet MS" panose="020B0603020202020204" pitchFamily="34" charset="0"/>
                <a:ea typeface="Trebuchet MS" panose="020B0603020202020204" pitchFamily="34" charset="0"/>
              </a:rPr>
              <a:t> </a:t>
            </a:r>
            <a:endParaRPr lang="en-US" sz="850" b="1" kern="0" dirty="0">
              <a:latin typeface="Trebuchet MS" panose="020B0603020202020204" pitchFamily="34" charset="0"/>
              <a:ea typeface="Trebuchet MS" panose="020B0603020202020204" pitchFamily="34" charset="0"/>
            </a:endParaRPr>
          </a:p>
          <a:p>
            <a:pPr marL="171450" marR="0" lvl="0" indent="-171450" algn="just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5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Tea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and</a:t>
            </a:r>
            <a:r>
              <a:rPr lang="en-US" sz="85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coffee</a:t>
            </a:r>
            <a:r>
              <a:rPr lang="en-US" sz="850" spc="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making</a:t>
            </a:r>
            <a:r>
              <a:rPr lang="en-US" sz="850" spc="1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facilities</a:t>
            </a:r>
            <a:r>
              <a:rPr lang="en-US" sz="850" spc="4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are</a:t>
            </a:r>
            <a:r>
              <a:rPr lang="en-US" sz="850" spc="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replenished</a:t>
            </a:r>
            <a:r>
              <a:rPr lang="en-US" sz="850" spc="-2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daily</a:t>
            </a:r>
            <a:endParaRPr lang="en-US" sz="85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 algn="just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1.5L  2 bottles</a:t>
            </a:r>
            <a:r>
              <a:rPr lang="en-US" sz="85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of</a:t>
            </a:r>
            <a:r>
              <a:rPr lang="en-US" sz="85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water</a:t>
            </a:r>
            <a:r>
              <a:rPr lang="en-US" sz="850" spc="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per</a:t>
            </a:r>
            <a:r>
              <a:rPr lang="en-US" sz="85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room</a:t>
            </a:r>
            <a:r>
              <a:rPr lang="en-US" sz="850" spc="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on</a:t>
            </a:r>
            <a:r>
              <a:rPr lang="en-US" sz="850" spc="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daily</a:t>
            </a:r>
            <a:r>
              <a:rPr lang="en-US" sz="850" spc="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basis    </a:t>
            </a:r>
            <a:endParaRPr lang="en-US" sz="85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 algn="just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Minibar: Please notice</a:t>
            </a:r>
            <a:r>
              <a:rPr lang="en-US" sz="850" spc="2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lang="en-US" sz="850" spc="-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minibar</a:t>
            </a:r>
            <a:r>
              <a:rPr lang="en-US" sz="850" spc="2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list</a:t>
            </a:r>
            <a:r>
              <a:rPr lang="en-US" sz="850" spc="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is available up on request for extra charge.</a:t>
            </a:r>
            <a:endParaRPr lang="en-US" sz="85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171450" marR="0" lvl="0" indent="-171450" algn="just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endParaRPr lang="en-US" sz="8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0" algn="just">
              <a:spcBef>
                <a:spcPts val="0"/>
              </a:spcBef>
              <a:spcAft>
                <a:spcPts val="0"/>
              </a:spcAft>
            </a:pPr>
            <a:r>
              <a:rPr lang="en-US" sz="85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SAFE</a:t>
            </a:r>
            <a:endParaRPr lang="en-US" sz="850" b="1" kern="0" dirty="0">
              <a:latin typeface="Trebuchet MS" panose="020B0603020202020204" pitchFamily="34" charset="0"/>
              <a:ea typeface="Trebuchet MS" panose="020B0603020202020204" pitchFamily="34" charset="0"/>
            </a:endParaRPr>
          </a:p>
          <a:p>
            <a:pPr marL="64770" marR="0" indent="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</a:pP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We</a:t>
            </a:r>
            <a:r>
              <a:rPr lang="en-US" sz="850" spc="6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kindly</a:t>
            </a:r>
            <a:r>
              <a:rPr lang="en-US" sz="850" spc="6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ask</a:t>
            </a:r>
            <a:r>
              <a:rPr lang="en-US" sz="850" spc="6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that</a:t>
            </a:r>
            <a:r>
              <a:rPr lang="en-US" sz="850" spc="6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all</a:t>
            </a:r>
            <a:r>
              <a:rPr lang="en-US" sz="850" spc="5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valuables</a:t>
            </a:r>
            <a:r>
              <a:rPr lang="en-US" sz="850" spc="6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are</a:t>
            </a:r>
            <a:r>
              <a:rPr lang="en-US" sz="850" spc="6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placed</a:t>
            </a:r>
            <a:r>
              <a:rPr lang="en-US" sz="850" spc="6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in</a:t>
            </a:r>
            <a:r>
              <a:rPr lang="en-US" sz="850" spc="6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the</a:t>
            </a:r>
            <a:r>
              <a:rPr lang="en-US" sz="850" spc="6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safe</a:t>
            </a:r>
            <a:r>
              <a:rPr lang="en-US" sz="850" spc="8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box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inside</a:t>
            </a:r>
            <a:r>
              <a:rPr lang="en-US" sz="850" spc="6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the</a:t>
            </a:r>
            <a:r>
              <a:rPr lang="en-US" sz="850" spc="260" dirty="0">
                <a:latin typeface="Times New Roman" panose="02020603050405020304" pitchFamily="18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wardrobe,</a:t>
            </a:r>
            <a:r>
              <a:rPr lang="en-US" sz="850" spc="14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as</a:t>
            </a:r>
            <a:r>
              <a:rPr lang="en-US" sz="850" spc="12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the</a:t>
            </a:r>
            <a:r>
              <a:rPr lang="en-US" sz="850" spc="13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hotel</a:t>
            </a:r>
            <a:r>
              <a:rPr lang="en-US" sz="850" spc="13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cannot</a:t>
            </a:r>
            <a:r>
              <a:rPr lang="en-US" sz="850" spc="13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accept</a:t>
            </a:r>
            <a:r>
              <a:rPr lang="en-US" sz="850" spc="14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any</a:t>
            </a:r>
            <a:r>
              <a:rPr lang="en-US" sz="850" spc="13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responsibility</a:t>
            </a:r>
            <a:r>
              <a:rPr lang="en-US" sz="850" spc="1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for</a:t>
            </a:r>
            <a:r>
              <a:rPr lang="en-US" sz="850" spc="13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the</a:t>
            </a:r>
            <a:r>
              <a:rPr lang="en-US" sz="850" spc="270" dirty="0">
                <a:latin typeface="Times New Roman" panose="02020603050405020304" pitchFamily="18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loss</a:t>
            </a:r>
            <a:r>
              <a:rPr lang="en-US" sz="850" spc="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of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these. Please</a:t>
            </a:r>
            <a:r>
              <a:rPr lang="en-US" sz="850" spc="-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leave</a:t>
            </a:r>
            <a:r>
              <a:rPr lang="en-US" sz="850" spc="-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the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safe</a:t>
            </a:r>
            <a:r>
              <a:rPr lang="en-US" sz="850" spc="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open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on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departure</a:t>
            </a:r>
            <a:r>
              <a:rPr lang="en-US" sz="850" spc="-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day.</a:t>
            </a:r>
            <a:endParaRPr lang="en-US" sz="8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20"/>
              </a:spcBef>
            </a:pP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 </a:t>
            </a:r>
            <a:endParaRPr lang="en-US" sz="8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0" algn="just">
              <a:spcBef>
                <a:spcPts val="0"/>
              </a:spcBef>
              <a:spcAft>
                <a:spcPts val="0"/>
              </a:spcAft>
            </a:pPr>
            <a:r>
              <a:rPr lang="en-US" sz="85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TELEPHONE</a:t>
            </a:r>
            <a:endParaRPr lang="en-US" sz="850" b="1" kern="0" dirty="0">
              <a:latin typeface="Trebuchet MS" panose="020B0603020202020204" pitchFamily="34" charset="0"/>
              <a:ea typeface="Trebuchet MS" panose="020B0603020202020204" pitchFamily="34" charset="0"/>
            </a:endParaRPr>
          </a:p>
          <a:p>
            <a:pPr marL="64770" marR="0" indent="0" algn="just">
              <a:spcBef>
                <a:spcPts val="35"/>
              </a:spcBef>
              <a:spcAft>
                <a:spcPts val="0"/>
              </a:spcAft>
            </a:pP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Please</a:t>
            </a:r>
            <a:r>
              <a:rPr lang="en-US" sz="850" spc="-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contact</a:t>
            </a:r>
            <a:r>
              <a:rPr lang="en-US" sz="850" spc="3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Tel. Operator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by</a:t>
            </a:r>
            <a:r>
              <a:rPr lang="en-US" sz="850" spc="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dialing</a:t>
            </a:r>
            <a:r>
              <a:rPr lang="en-US" sz="850" spc="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0.</a:t>
            </a:r>
            <a:r>
              <a:rPr lang="en-US" sz="850" spc="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Available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24/7.</a:t>
            </a:r>
            <a:endParaRPr lang="en-US" sz="85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64770" marR="635" indent="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</a:pP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To</a:t>
            </a:r>
            <a:r>
              <a:rPr lang="en-US" sz="850" spc="9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make</a:t>
            </a:r>
            <a:r>
              <a:rPr lang="en-US" sz="850" spc="1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national</a:t>
            </a:r>
            <a:r>
              <a:rPr lang="en-US" sz="850" spc="9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or</a:t>
            </a:r>
            <a:r>
              <a:rPr lang="en-US" sz="850" spc="10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international</a:t>
            </a:r>
            <a:r>
              <a:rPr lang="en-US" sz="850" spc="1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calls,</a:t>
            </a:r>
            <a:r>
              <a:rPr lang="en-US" sz="850" spc="1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please</a:t>
            </a:r>
            <a:r>
              <a:rPr lang="en-US" sz="850" spc="10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contact</a:t>
            </a:r>
            <a:r>
              <a:rPr lang="en-US" sz="850" spc="1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our</a:t>
            </a:r>
            <a:r>
              <a:rPr lang="en-US" sz="850" spc="265" dirty="0">
                <a:latin typeface="Times New Roman" panose="02020603050405020304" pitchFamily="18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reception.</a:t>
            </a:r>
            <a:r>
              <a:rPr lang="en-US" sz="850" spc="7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endParaRPr lang="en-US" sz="85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64770" marR="635" indent="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</a:pP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To</a:t>
            </a:r>
            <a:r>
              <a:rPr lang="en-US" sz="850" spc="7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call</a:t>
            </a:r>
            <a:r>
              <a:rPr lang="en-US" sz="850" spc="6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another</a:t>
            </a:r>
            <a:r>
              <a:rPr lang="en-US" sz="850" spc="7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room,</a:t>
            </a:r>
            <a:r>
              <a:rPr lang="en-US" sz="850" spc="7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please</a:t>
            </a:r>
            <a:r>
              <a:rPr lang="en-US" sz="850" spc="7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dial</a:t>
            </a:r>
            <a:r>
              <a:rPr lang="en-US" sz="850" spc="7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the</a:t>
            </a:r>
            <a:r>
              <a:rPr lang="en-US" sz="850" spc="-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room</a:t>
            </a:r>
            <a:r>
              <a:rPr lang="en-US" sz="850" spc="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number.</a:t>
            </a:r>
            <a:endParaRPr lang="en-US" sz="8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15"/>
              </a:spcBef>
            </a:pP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 </a:t>
            </a:r>
            <a:endParaRPr lang="en-US" sz="8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0" algn="just">
              <a:spcBef>
                <a:spcPts val="0"/>
              </a:spcBef>
              <a:spcAft>
                <a:spcPts val="0"/>
              </a:spcAft>
            </a:pPr>
            <a:r>
              <a:rPr lang="en-US" sz="85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RECEPTION</a:t>
            </a:r>
            <a:endParaRPr lang="en-US" sz="850" b="1" kern="0" dirty="0">
              <a:latin typeface="Trebuchet MS" panose="020B0603020202020204" pitchFamily="34" charset="0"/>
              <a:ea typeface="Trebuchet MS" panose="020B0603020202020204" pitchFamily="34" charset="0"/>
            </a:endParaRPr>
          </a:p>
          <a:p>
            <a:pPr marL="64770" marR="0" indent="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</a:pP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Our</a:t>
            </a:r>
            <a:r>
              <a:rPr lang="en-US" sz="850" spc="19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24</a:t>
            </a:r>
            <a:r>
              <a:rPr lang="en-US" sz="850" spc="2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hour</a:t>
            </a:r>
            <a:r>
              <a:rPr lang="en-US" sz="850" spc="2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service</a:t>
            </a:r>
            <a:r>
              <a:rPr lang="en-US" sz="850" spc="2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will</a:t>
            </a:r>
            <a:r>
              <a:rPr lang="en-US" sz="850" spc="21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assist</a:t>
            </a:r>
            <a:r>
              <a:rPr lang="en-US" sz="850" spc="20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with</a:t>
            </a:r>
            <a:r>
              <a:rPr lang="en-US" sz="850" spc="21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all</a:t>
            </a:r>
            <a:r>
              <a:rPr lang="en-US" sz="850" spc="2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general</a:t>
            </a:r>
            <a:r>
              <a:rPr lang="en-US" sz="850" spc="2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questions,</a:t>
            </a:r>
            <a:r>
              <a:rPr lang="en-US" sz="850" spc="2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and</a:t>
            </a:r>
            <a:r>
              <a:rPr lang="en-US" sz="850" spc="210" dirty="0">
                <a:latin typeface="Times New Roman" panose="02020603050405020304" pitchFamily="18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provide</a:t>
            </a:r>
            <a:r>
              <a:rPr lang="en-US" sz="850" spc="7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relevant</a:t>
            </a:r>
            <a:r>
              <a:rPr lang="en-US" sz="850" spc="7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information</a:t>
            </a:r>
            <a:r>
              <a:rPr lang="en-US" sz="850" spc="9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such</a:t>
            </a:r>
            <a:r>
              <a:rPr lang="en-US" sz="850" spc="7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as</a:t>
            </a:r>
            <a:r>
              <a:rPr lang="en-US" sz="850" spc="6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directions, </a:t>
            </a:r>
            <a:r>
              <a:rPr lang="en-US" sz="850" spc="7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limo</a:t>
            </a:r>
            <a:r>
              <a:rPr lang="en-US" sz="850" spc="195" dirty="0">
                <a:latin typeface="Times New Roman" panose="02020603050405020304" pitchFamily="18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reservations,</a:t>
            </a:r>
            <a:r>
              <a:rPr lang="en-US" sz="850" spc="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bedding,</a:t>
            </a:r>
            <a:r>
              <a:rPr lang="en-US" sz="850" spc="-1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porter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service</a:t>
            </a:r>
            <a:r>
              <a:rPr lang="en-US" sz="850" spc="1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etc.</a:t>
            </a:r>
            <a:endParaRPr lang="en-US" sz="85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40"/>
              </a:spcBef>
            </a:pP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 </a:t>
            </a:r>
            <a:endParaRPr lang="en-US" sz="8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1270" algn="just">
              <a:lnSpc>
                <a:spcPct val="10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5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Check-in</a:t>
            </a:r>
            <a:r>
              <a:rPr lang="en-US" sz="850" b="1" spc="23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15:00</a:t>
            </a:r>
            <a:r>
              <a:rPr lang="en-US" sz="850" b="1" spc="22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pm,</a:t>
            </a:r>
            <a:r>
              <a:rPr lang="en-US" sz="850" b="1" spc="24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check-out</a:t>
            </a:r>
            <a:r>
              <a:rPr lang="en-US" sz="850" b="1" spc="24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12.00</a:t>
            </a:r>
            <a:r>
              <a:rPr lang="en-US" sz="850" b="1" spc="23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spc="-1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pm.</a:t>
            </a:r>
            <a:r>
              <a:rPr lang="en-US" sz="850" b="1" spc="24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Late</a:t>
            </a:r>
            <a:r>
              <a:rPr lang="en-US" sz="850" b="1" spc="23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check-out</a:t>
            </a:r>
            <a:r>
              <a:rPr lang="en-US" sz="850" b="1" spc="24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en-US" sz="850" b="1" spc="15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subject</a:t>
            </a:r>
            <a:r>
              <a:rPr lang="en-US" sz="850" b="1" spc="-1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n-US" sz="850" b="1" spc="-1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availability</a:t>
            </a:r>
            <a:r>
              <a:rPr lang="en-US" sz="850" b="1" spc="-5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en-US" sz="850" b="1" spc="-1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en-US" sz="850" b="1" spc="-2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extra</a:t>
            </a:r>
            <a:r>
              <a:rPr lang="en-US" sz="85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5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charge.</a:t>
            </a:r>
            <a:endParaRPr lang="en-US" sz="8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850" b="1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 </a:t>
            </a:r>
            <a:endParaRPr lang="en-US" sz="8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0" algn="just">
              <a:spcBef>
                <a:spcPts val="0"/>
              </a:spcBef>
              <a:spcAft>
                <a:spcPts val="0"/>
              </a:spcAft>
            </a:pPr>
            <a:r>
              <a:rPr lang="en-US" sz="85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INTERNET</a:t>
            </a:r>
            <a:endParaRPr lang="en-US" sz="8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635" indent="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</a:pP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Please</a:t>
            </a:r>
            <a:r>
              <a:rPr lang="en-US" sz="850" spc="9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activate</a:t>
            </a:r>
            <a:r>
              <a:rPr lang="en-US" sz="850" spc="1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your</a:t>
            </a:r>
            <a:r>
              <a:rPr lang="en-US" sz="850" spc="9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Wi-Fi</a:t>
            </a:r>
            <a:r>
              <a:rPr lang="en-US" sz="850" spc="9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and</a:t>
            </a:r>
            <a:r>
              <a:rPr lang="en-US" sz="850" spc="1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choose</a:t>
            </a:r>
            <a:r>
              <a:rPr lang="en-US" sz="850" spc="1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 err="1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Fayrouz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resort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network</a:t>
            </a:r>
            <a:r>
              <a:rPr lang="en-US" sz="850" spc="8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–</a:t>
            </a:r>
            <a:r>
              <a:rPr lang="en-US" sz="850" spc="10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en-US" sz="850" spc="-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and get the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Wi-Fi password from reception.</a:t>
            </a:r>
          </a:p>
          <a:p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 </a:t>
            </a:r>
            <a:endParaRPr lang="en-US" sz="8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0" algn="just">
              <a:spcBef>
                <a:spcPts val="0"/>
              </a:spcBef>
              <a:spcAft>
                <a:spcPts val="0"/>
              </a:spcAft>
            </a:pPr>
            <a:r>
              <a:rPr lang="en-US" sz="85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POOL</a:t>
            </a:r>
            <a:r>
              <a:rPr lang="en-US" sz="850" b="1" kern="0" spc="-30" dirty="0">
                <a:latin typeface="Trebuchet MS" panose="020B0603020202020204" pitchFamily="34" charset="0"/>
                <a:ea typeface="Trebuchet MS" panose="020B0603020202020204" pitchFamily="34" charset="0"/>
              </a:rPr>
              <a:t> </a:t>
            </a:r>
            <a:r>
              <a:rPr lang="en-US" sz="850" b="1" kern="0" dirty="0">
                <a:latin typeface="Trebuchet MS" panose="020B0603020202020204" pitchFamily="34" charset="0"/>
                <a:ea typeface="Trebuchet MS" panose="020B0603020202020204" pitchFamily="34" charset="0"/>
              </a:rPr>
              <a:t>&amp;</a:t>
            </a:r>
            <a:r>
              <a:rPr lang="en-US" sz="850" b="1" kern="0" spc="-30" dirty="0">
                <a:latin typeface="Trebuchet MS" panose="020B0603020202020204" pitchFamily="34" charset="0"/>
                <a:ea typeface="Trebuchet MS" panose="020B0603020202020204" pitchFamily="34" charset="0"/>
              </a:rPr>
              <a:t> </a:t>
            </a:r>
            <a:r>
              <a:rPr lang="en-US" sz="85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BEACH</a:t>
            </a:r>
            <a:r>
              <a:rPr lang="en-US" sz="850" b="1" kern="0" spc="-10" dirty="0">
                <a:latin typeface="Trebuchet MS" panose="020B0603020202020204" pitchFamily="34" charset="0"/>
                <a:ea typeface="Trebuchet MS" panose="020B0603020202020204" pitchFamily="34" charset="0"/>
              </a:rPr>
              <a:t> </a:t>
            </a:r>
            <a:r>
              <a:rPr lang="en-US" sz="850" b="1" kern="0" dirty="0">
                <a:latin typeface="Trebuchet MS" panose="020B0603020202020204" pitchFamily="34" charset="0"/>
                <a:ea typeface="Trebuchet MS" panose="020B0603020202020204" pitchFamily="34" charset="0"/>
              </a:rPr>
              <a:t>AREA</a:t>
            </a:r>
          </a:p>
          <a:p>
            <a:pPr marL="64770" marR="635" indent="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</a:pP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You</a:t>
            </a:r>
            <a:r>
              <a:rPr lang="en-US" sz="850" spc="8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will</a:t>
            </a:r>
            <a:r>
              <a:rPr lang="en-US" sz="850" spc="8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find</a:t>
            </a:r>
            <a:r>
              <a:rPr lang="en-US" sz="850" spc="8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pool/beach</a:t>
            </a:r>
            <a:r>
              <a:rPr lang="en-US" sz="850" spc="8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towels</a:t>
            </a:r>
            <a:r>
              <a:rPr lang="en-US" sz="850" spc="8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inside</a:t>
            </a:r>
            <a:r>
              <a:rPr lang="en-US" sz="850" spc="8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your</a:t>
            </a:r>
            <a:r>
              <a:rPr lang="en-US" sz="850" spc="7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room,</a:t>
            </a:r>
            <a:r>
              <a:rPr lang="en-US" sz="850" spc="9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changed</a:t>
            </a:r>
            <a:r>
              <a:rPr lang="en-US" sz="850" spc="9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upon</a:t>
            </a:r>
            <a:r>
              <a:rPr lang="en-US" sz="850" spc="225" dirty="0">
                <a:latin typeface="Times New Roman" panose="02020603050405020304" pitchFamily="18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request</a:t>
            </a:r>
            <a:r>
              <a:rPr lang="en-US" sz="850" spc="2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during</a:t>
            </a:r>
            <a:r>
              <a:rPr lang="en-US" sz="850" spc="2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your</a:t>
            </a:r>
            <a:r>
              <a:rPr lang="en-US" sz="850" spc="1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daily</a:t>
            </a:r>
            <a:r>
              <a:rPr lang="en-US" sz="850" spc="2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room cleaning, Missing Towel Cost 15 $.</a:t>
            </a:r>
          </a:p>
          <a:p>
            <a:pPr marL="64770" marR="635" indent="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</a:pP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Kindly don’t leave towels at the beach or the pool, up on checkout inspection will charge 15 $ for any missing / lost towel. </a:t>
            </a:r>
          </a:p>
          <a:p>
            <a:pPr>
              <a:spcBef>
                <a:spcPts val="40"/>
              </a:spcBef>
            </a:pP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 </a:t>
            </a:r>
            <a:endParaRPr lang="en-US" sz="8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0" indent="0" algn="just">
              <a:lnSpc>
                <a:spcPct val="102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The</a:t>
            </a:r>
            <a:r>
              <a:rPr lang="en-US" sz="850" spc="17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reservation</a:t>
            </a:r>
            <a:r>
              <a:rPr lang="en-US" sz="850" spc="17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of</a:t>
            </a:r>
            <a:r>
              <a:rPr lang="en-US" sz="850" spc="17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sunbeds</a:t>
            </a:r>
            <a:r>
              <a:rPr lang="en-US" sz="850" spc="17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is</a:t>
            </a:r>
            <a:r>
              <a:rPr lang="en-US" sz="850" spc="16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not</a:t>
            </a:r>
            <a:r>
              <a:rPr lang="en-US" sz="850" spc="17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permitted,</a:t>
            </a:r>
            <a:r>
              <a:rPr lang="en-US" sz="850" spc="18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and</a:t>
            </a:r>
            <a:r>
              <a:rPr lang="en-US" sz="850" spc="17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staff</a:t>
            </a:r>
            <a:r>
              <a:rPr lang="en-US" sz="850" spc="18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is</a:t>
            </a:r>
            <a:r>
              <a:rPr lang="en-US" sz="850" spc="200" dirty="0">
                <a:latin typeface="Times New Roman" panose="02020603050405020304" pitchFamily="18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authorized</a:t>
            </a:r>
            <a:r>
              <a:rPr lang="en-US" sz="850" spc="24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to</a:t>
            </a:r>
            <a:r>
              <a:rPr lang="en-US" sz="850" spc="23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remove</a:t>
            </a:r>
            <a:r>
              <a:rPr lang="en-US" sz="850" spc="23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items</a:t>
            </a:r>
            <a:r>
              <a:rPr lang="en-US" sz="850" spc="24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from</a:t>
            </a:r>
            <a:r>
              <a:rPr lang="en-US" sz="850" spc="23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sun</a:t>
            </a:r>
            <a:r>
              <a:rPr lang="en-US" sz="850" spc="23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loungers</a:t>
            </a:r>
            <a:r>
              <a:rPr lang="en-US" sz="850" spc="23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after</a:t>
            </a:r>
            <a:r>
              <a:rPr lang="en-US" sz="850" spc="23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extended</a:t>
            </a:r>
            <a:r>
              <a:rPr lang="en-US" sz="850" spc="165" dirty="0">
                <a:latin typeface="Times New Roman" panose="02020603050405020304" pitchFamily="18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periods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of non-occupancy.</a:t>
            </a:r>
            <a:endParaRPr lang="en-US" sz="85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 </a:t>
            </a:r>
            <a:endParaRPr lang="en-US" sz="85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0" algn="just">
              <a:spcBef>
                <a:spcPts val="0"/>
              </a:spcBef>
              <a:spcAft>
                <a:spcPts val="0"/>
              </a:spcAft>
            </a:pPr>
            <a:r>
              <a:rPr lang="en-US" sz="85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LAUNDRY</a:t>
            </a:r>
            <a:r>
              <a:rPr lang="en-US" sz="850" b="1" kern="0" spc="-35" dirty="0">
                <a:latin typeface="Trebuchet MS" panose="020B0603020202020204" pitchFamily="34" charset="0"/>
                <a:ea typeface="Trebuchet MS" panose="020B0603020202020204" pitchFamily="34" charset="0"/>
              </a:rPr>
              <a:t> </a:t>
            </a:r>
            <a:r>
              <a:rPr lang="en-US" sz="85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SERVICES</a:t>
            </a:r>
            <a:endParaRPr lang="en-US" sz="850" b="1" kern="0" dirty="0">
              <a:latin typeface="Trebuchet MS" panose="020B0603020202020204" pitchFamily="34" charset="0"/>
              <a:ea typeface="Trebuchet MS" panose="020B0603020202020204" pitchFamily="34" charset="0"/>
            </a:endParaRPr>
          </a:p>
          <a:p>
            <a:pPr marL="64770" marR="635" indent="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</a:pP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There is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laundry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bag</a:t>
            </a:r>
            <a:r>
              <a:rPr lang="en-US" sz="850" spc="1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in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the</a:t>
            </a:r>
            <a:r>
              <a:rPr lang="en-US" sz="850" spc="1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wardrobe,</a:t>
            </a:r>
            <a:r>
              <a:rPr lang="en-US" sz="850" spc="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please fill</a:t>
            </a:r>
            <a:r>
              <a:rPr lang="en-US" sz="850" spc="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out</a:t>
            </a:r>
            <a:r>
              <a:rPr lang="en-US" sz="850" spc="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the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laundry</a:t>
            </a:r>
            <a:r>
              <a:rPr lang="en-US" sz="850" spc="345" dirty="0">
                <a:latin typeface="Times New Roman" panose="02020603050405020304" pitchFamily="18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list</a:t>
            </a:r>
            <a:r>
              <a:rPr lang="en-US" sz="850" spc="13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with</a:t>
            </a:r>
            <a:r>
              <a:rPr lang="en-US" sz="850" spc="12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your</a:t>
            </a:r>
            <a:r>
              <a:rPr lang="en-US" sz="850" spc="13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items</a:t>
            </a:r>
            <a:r>
              <a:rPr lang="en-US" sz="850" spc="13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and</a:t>
            </a:r>
            <a:r>
              <a:rPr lang="en-US" sz="850" spc="12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the</a:t>
            </a:r>
            <a:r>
              <a:rPr lang="en-US" sz="850" spc="12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prices</a:t>
            </a:r>
            <a:r>
              <a:rPr lang="en-US" sz="850" spc="13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can</a:t>
            </a:r>
            <a:r>
              <a:rPr lang="en-US" sz="850" spc="12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be</a:t>
            </a:r>
            <a:r>
              <a:rPr lang="en-US" sz="850" spc="12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found</a:t>
            </a:r>
            <a:r>
              <a:rPr lang="en-US" sz="850" spc="12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in</a:t>
            </a:r>
            <a:r>
              <a:rPr lang="en-US" sz="850" spc="12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the</a:t>
            </a:r>
            <a:r>
              <a:rPr lang="en-US" sz="850" spc="13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laundry</a:t>
            </a:r>
            <a:r>
              <a:rPr lang="en-US" sz="850" spc="195" dirty="0">
                <a:latin typeface="Times New Roman" panose="02020603050405020304" pitchFamily="18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5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list.</a:t>
            </a:r>
            <a:endParaRPr lang="en-US" sz="85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00365" y="195376"/>
            <a:ext cx="3997801" cy="3989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Al fresco restaurant   -   Snacks 	                                  16:00-17:00</a:t>
            </a: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 </a:t>
            </a: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r>
              <a:rPr lang="en-GB" sz="800" b="1" kern="0" spc="-5" dirty="0" err="1">
                <a:latin typeface="Trebuchet MS" panose="020B0603020202020204" pitchFamily="34" charset="0"/>
                <a:ea typeface="Trebuchet MS" panose="020B0603020202020204" pitchFamily="34" charset="0"/>
              </a:rPr>
              <a:t>Flambi</a:t>
            </a:r>
            <a:r>
              <a:rPr lang="en-GB" sz="80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 Bar </a:t>
            </a:r>
            <a:endParaRPr lang="en-US" sz="800" b="1" kern="0" dirty="0">
              <a:latin typeface="Trebuchet MS" panose="020B0603020202020204" pitchFamily="34" charset="0"/>
              <a:ea typeface="Trebuchet MS" panose="020B0603020202020204" pitchFamily="34" charset="0"/>
            </a:endParaRPr>
          </a:p>
          <a:p>
            <a:pPr marL="64770" marR="0" indent="0">
              <a:spcBef>
                <a:spcPts val="35"/>
              </a:spcBef>
              <a:spcAft>
                <a:spcPts val="0"/>
              </a:spcAft>
              <a:tabLst>
                <a:tab pos="2687955" algn="l"/>
              </a:tabLst>
            </a:pP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Serving soft&amp; local alcoholic drinks for All inclusive Package   10:00–23:59                                              </a:t>
            </a:r>
          </a:p>
          <a:p>
            <a:pPr marL="64770" marR="0" indent="0" algn="just">
              <a:spcBef>
                <a:spcPts val="35"/>
              </a:spcBef>
              <a:spcAft>
                <a:spcPts val="0"/>
              </a:spcAft>
              <a:tabLst>
                <a:tab pos="2687955" algn="l"/>
              </a:tabLst>
            </a:pP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 </a:t>
            </a:r>
          </a:p>
          <a:p>
            <a:pPr marL="64770" marR="0" indent="-172085" algn="just">
              <a:spcBef>
                <a:spcPts val="35"/>
              </a:spcBef>
              <a:spcAft>
                <a:spcPts val="0"/>
              </a:spcAft>
              <a:tabLst>
                <a:tab pos="2687955" algn="l"/>
              </a:tabLst>
            </a:pPr>
            <a:r>
              <a:rPr lang="en-US" sz="800" b="1" dirty="0" err="1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Havan</a:t>
            </a:r>
            <a:r>
              <a:rPr lang="en-US" sz="800" b="1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Bar ( Near the main restaurant )</a:t>
            </a: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64770" marR="0" indent="0" algn="just">
              <a:spcBef>
                <a:spcPts val="35"/>
              </a:spcBef>
              <a:spcAft>
                <a:spcPts val="0"/>
              </a:spcAft>
              <a:tabLst>
                <a:tab pos="2687955" algn="l"/>
              </a:tabLst>
            </a:pP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Serving soft&amp; local alcoholic drinks for All inclusive Package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  17:00-23:59</a:t>
            </a: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64770" marR="0" indent="0" algn="just">
              <a:spcBef>
                <a:spcPts val="35"/>
              </a:spcBef>
              <a:spcAft>
                <a:spcPts val="0"/>
              </a:spcAft>
              <a:tabLst>
                <a:tab pos="2687955" algn="l"/>
              </a:tabLst>
            </a:pPr>
            <a:endParaRPr lang="en-US" sz="800" dirty="0"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en-GB" sz="800" b="1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Beach Bar </a:t>
            </a:r>
            <a:endParaRPr lang="en-US" sz="800" dirty="0"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0" indent="0" algn="just">
              <a:spcBef>
                <a:spcPts val="35"/>
              </a:spcBef>
              <a:spcAft>
                <a:spcPts val="0"/>
              </a:spcAft>
              <a:tabLst>
                <a:tab pos="2687955" algn="l"/>
              </a:tabLst>
            </a:pP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Drinks</a:t>
            </a:r>
            <a:r>
              <a:rPr lang="en-US" sz="800" spc="-2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Service (Only Soft Drinks) 	      10:00-18:00</a:t>
            </a: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64770" marR="0" indent="-172085" algn="just">
              <a:spcBef>
                <a:spcPts val="35"/>
              </a:spcBef>
              <a:spcAft>
                <a:spcPts val="0"/>
              </a:spcAft>
              <a:tabLst>
                <a:tab pos="2687955" algn="l"/>
              </a:tabLst>
            </a:pPr>
            <a:r>
              <a:rPr lang="en-GB" sz="800" b="1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 </a:t>
            </a: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64770" marR="0" indent="-172085" algn="just">
              <a:spcBef>
                <a:spcPts val="35"/>
              </a:spcBef>
              <a:spcAft>
                <a:spcPts val="0"/>
              </a:spcAft>
              <a:tabLst>
                <a:tab pos="2687955" algn="l"/>
              </a:tabLst>
            </a:pPr>
            <a:r>
              <a:rPr lang="en-GB" sz="800" b="1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Pirates Bar </a:t>
            </a: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- 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Extra charge 	         24 Hours</a:t>
            </a:r>
          </a:p>
          <a:p>
            <a:pPr marL="64770" marR="0" indent="0" algn="just">
              <a:spcBef>
                <a:spcPts val="35"/>
              </a:spcBef>
              <a:spcAft>
                <a:spcPts val="0"/>
              </a:spcAft>
              <a:tabLst>
                <a:tab pos="2687955" algn="l"/>
              </a:tabLst>
            </a:pPr>
            <a:endParaRPr lang="en-US" sz="800" spc="-5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64770" marR="0" indent="0" algn="just">
              <a:spcBef>
                <a:spcPts val="35"/>
              </a:spcBef>
              <a:spcAft>
                <a:spcPts val="0"/>
              </a:spcAft>
              <a:tabLst>
                <a:tab pos="2687955" algn="l"/>
              </a:tabLst>
            </a:pPr>
            <a:r>
              <a:rPr lang="en-US" sz="800" b="1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Oasis Bar   - 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Extra charge                                                       10:00-18:00</a:t>
            </a: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64770" marR="0" indent="0" algn="just">
              <a:spcBef>
                <a:spcPts val="35"/>
              </a:spcBef>
              <a:spcAft>
                <a:spcPts val="0"/>
              </a:spcAft>
              <a:tabLst>
                <a:tab pos="2687955" algn="l"/>
              </a:tabLst>
            </a:pPr>
            <a:endParaRPr lang="en-US" sz="800" spc="-5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64770" marR="0" indent="0" algn="just">
              <a:spcBef>
                <a:spcPts val="35"/>
              </a:spcBef>
              <a:spcAft>
                <a:spcPts val="0"/>
              </a:spcAft>
              <a:tabLst>
                <a:tab pos="2687955" algn="l"/>
              </a:tabLst>
            </a:pPr>
            <a:r>
              <a:rPr lang="en-US" sz="800" b="1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Pool Bar     -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Extra charge                                                       10:00-18:00</a:t>
            </a: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64770" marR="0" indent="0" algn="just">
              <a:spcBef>
                <a:spcPts val="35"/>
              </a:spcBef>
              <a:spcAft>
                <a:spcPts val="0"/>
              </a:spcAft>
              <a:tabLst>
                <a:tab pos="2687955" algn="l"/>
              </a:tabLst>
            </a:pP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 All hotel guests can enjoy 10% discount in Starbucks café.</a:t>
            </a:r>
          </a:p>
          <a:p>
            <a:pPr marL="6477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Dress</a:t>
            </a:r>
            <a:r>
              <a:rPr lang="en-US" sz="800" b="1" kern="0" spc="-65" dirty="0">
                <a:latin typeface="Trebuchet MS" panose="020B0603020202020204" pitchFamily="34" charset="0"/>
                <a:ea typeface="Trebuchet MS" panose="020B0603020202020204" pitchFamily="34" charset="0"/>
              </a:rPr>
              <a:t> </a:t>
            </a:r>
            <a:r>
              <a:rPr lang="en-US" sz="800" b="1" kern="0" dirty="0">
                <a:latin typeface="Trebuchet MS" panose="020B0603020202020204" pitchFamily="34" charset="0"/>
                <a:ea typeface="Trebuchet MS" panose="020B0603020202020204" pitchFamily="34" charset="0"/>
              </a:rPr>
              <a:t>Code:</a:t>
            </a:r>
          </a:p>
          <a:p>
            <a:pPr marL="64770" marR="3175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</a:pP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en-US" sz="800" b="1" spc="1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dinner</a:t>
            </a:r>
            <a:r>
              <a:rPr lang="en-US" sz="800" b="1" spc="2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gentlemen</a:t>
            </a:r>
            <a:r>
              <a:rPr lang="en-US" sz="800" b="1" spc="2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en-US" sz="800" b="1" spc="1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required</a:t>
            </a:r>
            <a:r>
              <a:rPr lang="en-US" sz="800" b="1" spc="2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spc="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n-US" sz="800" b="1" spc="1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wear</a:t>
            </a:r>
            <a:r>
              <a:rPr lang="en-US" sz="800" b="1" spc="1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casual</a:t>
            </a:r>
            <a:r>
              <a:rPr lang="en-US" sz="800" b="1" spc="3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long</a:t>
            </a:r>
            <a:r>
              <a:rPr lang="en-US" sz="800" b="1" spc="12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trousers</a:t>
            </a:r>
            <a:r>
              <a:rPr lang="en-US" sz="8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 smart</a:t>
            </a:r>
            <a:r>
              <a:rPr lang="en-US" sz="800" b="1" spc="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shorts,</a:t>
            </a:r>
            <a:r>
              <a:rPr lang="en-US" sz="800" b="1" spc="1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ladies</a:t>
            </a:r>
            <a:r>
              <a:rPr lang="en-US" sz="800" b="1" spc="-2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dress</a:t>
            </a:r>
            <a:r>
              <a:rPr lang="en-US" sz="800" b="1" spc="-2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modestly.</a:t>
            </a:r>
            <a:endParaRPr lang="en-US" sz="800" dirty="0"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800" b="1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 </a:t>
            </a:r>
            <a:endParaRPr lang="en-US" sz="800" dirty="0"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800" b="1" spc="-3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</a:t>
            </a:r>
            <a:r>
              <a:rPr lang="en-US" sz="800" b="1" spc="-3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CARTE</a:t>
            </a:r>
            <a:r>
              <a:rPr lang="en-US" sz="800" b="1" spc="-30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RESTAURANTS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(with Extra Charge)</a:t>
            </a:r>
            <a:endParaRPr lang="en-US" sz="800" dirty="0"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1905" algn="just">
              <a:lnSpc>
                <a:spcPct val="102000"/>
              </a:lnSpc>
              <a:spcBef>
                <a:spcPts val="595"/>
              </a:spcBef>
              <a:spcAft>
                <a:spcPts val="0"/>
              </a:spcAft>
            </a:pPr>
            <a:r>
              <a:rPr lang="en-US" sz="800" b="1" spc="-5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Alfresco Restaurant on the beach can be booked once per stay, booking with  guest relation team.</a:t>
            </a:r>
          </a:p>
          <a:p>
            <a:pPr marL="64770" marR="1905" algn="just">
              <a:lnSpc>
                <a:spcPct val="102000"/>
              </a:lnSpc>
              <a:spcBef>
                <a:spcPts val="595"/>
              </a:spcBef>
              <a:spcAft>
                <a:spcPts val="0"/>
              </a:spcAft>
            </a:pPr>
            <a:r>
              <a:rPr lang="en-US" sz="800" b="1" spc="-5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Allergies</a:t>
            </a:r>
            <a:r>
              <a:rPr lang="en-US" sz="800" b="1" spc="25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en-US" sz="800" b="1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and</a:t>
            </a:r>
            <a:r>
              <a:rPr lang="en-US" sz="800" b="1" spc="26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en-US" sz="800" b="1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dietary</a:t>
            </a:r>
            <a:r>
              <a:rPr lang="en-US" sz="800" b="1" spc="26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requirements</a:t>
            </a:r>
            <a:r>
              <a:rPr lang="en-US" sz="800" b="1" spc="26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en-US" sz="800" b="1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–</a:t>
            </a:r>
            <a:r>
              <a:rPr lang="en-US" sz="800" b="1" spc="265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please</a:t>
            </a:r>
            <a:r>
              <a:rPr lang="en-US" sz="800" b="1" spc="26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notify</a:t>
            </a:r>
            <a:r>
              <a:rPr lang="en-US" sz="800" b="1" spc="26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Guest</a:t>
            </a:r>
            <a:r>
              <a:rPr lang="en-US" sz="800" b="1" spc="18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Relation</a:t>
            </a:r>
            <a:r>
              <a:rPr lang="en-US" sz="800" b="1" spc="-65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Manager.</a:t>
            </a:r>
          </a:p>
          <a:p>
            <a:pPr marL="64770" marR="1905" algn="just">
              <a:lnSpc>
                <a:spcPct val="102000"/>
              </a:lnSpc>
              <a:spcBef>
                <a:spcPts val="595"/>
              </a:spcBef>
            </a:pPr>
            <a:r>
              <a:rPr lang="en-US" sz="800" b="1" spc="-5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TEXMIX RESTAURANT 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(with Extra Charge)</a:t>
            </a:r>
            <a:endParaRPr lang="en-US" sz="800" dirty="0"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1905" algn="just">
              <a:lnSpc>
                <a:spcPct val="102000"/>
              </a:lnSpc>
              <a:spcBef>
                <a:spcPts val="595"/>
              </a:spcBef>
              <a:spcAft>
                <a:spcPts val="0"/>
              </a:spcAft>
            </a:pPr>
            <a:endParaRPr lang="en-US" sz="8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20469" y="3815071"/>
            <a:ext cx="4061462" cy="717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770" marR="0" algn="just">
              <a:spcBef>
                <a:spcPts val="0"/>
              </a:spcBef>
              <a:spcAft>
                <a:spcPts val="0"/>
              </a:spcAft>
            </a:pP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ENVIRONMENTAL</a:t>
            </a:r>
            <a:r>
              <a:rPr lang="en-US" sz="800" b="1" spc="-10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AWARENESS</a:t>
            </a:r>
            <a:endParaRPr lang="en-US" sz="800" dirty="0"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0" indent="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</a:pP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We</a:t>
            </a:r>
            <a:r>
              <a:rPr lang="en-US" sz="800" spc="1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are</a:t>
            </a:r>
            <a:r>
              <a:rPr lang="en-US" sz="800" spc="10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extremely</a:t>
            </a:r>
            <a:r>
              <a:rPr lang="en-US" sz="800" spc="1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concerned</a:t>
            </a:r>
            <a:r>
              <a:rPr lang="en-US" sz="800" spc="1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of</a:t>
            </a:r>
            <a:r>
              <a:rPr lang="en-US" sz="800" spc="11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our</a:t>
            </a:r>
            <a:r>
              <a:rPr lang="en-US" sz="800" spc="10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environment</a:t>
            </a:r>
            <a:r>
              <a:rPr lang="en-US" sz="800" spc="1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and</a:t>
            </a:r>
            <a:r>
              <a:rPr lang="en-US" sz="800" spc="1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as</a:t>
            </a:r>
            <a:r>
              <a:rPr lang="en-US" sz="800" spc="10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such</a:t>
            </a:r>
            <a:r>
              <a:rPr lang="en-US" sz="800" spc="19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make</a:t>
            </a:r>
            <a:r>
              <a:rPr lang="en-US" sz="800" spc="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great</a:t>
            </a:r>
            <a:r>
              <a:rPr lang="en-US" sz="800" spc="1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efforts</a:t>
            </a:r>
            <a:r>
              <a:rPr lang="en-US" sz="800" spc="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to</a:t>
            </a:r>
            <a:r>
              <a:rPr lang="en-US" sz="800" spc="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support</a:t>
            </a:r>
            <a:r>
              <a:rPr lang="en-US" sz="800" spc="2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in</a:t>
            </a:r>
            <a:r>
              <a:rPr lang="en-US" sz="800" spc="1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all</a:t>
            </a:r>
            <a:r>
              <a:rPr lang="en-US" sz="800" spc="2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spheres</a:t>
            </a:r>
            <a:r>
              <a:rPr lang="en-US" sz="800" spc="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wherever</a:t>
            </a:r>
            <a:r>
              <a:rPr lang="en-US" sz="800" spc="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possible.</a:t>
            </a:r>
            <a:r>
              <a:rPr lang="en-US" sz="800" spc="20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For</a:t>
            </a:r>
            <a:r>
              <a:rPr lang="en-US" sz="800" spc="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more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information,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please refer</a:t>
            </a:r>
            <a:r>
              <a:rPr lang="en-US" sz="800" spc="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to</a:t>
            </a:r>
            <a:r>
              <a:rPr lang="en-US" sz="800" spc="-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our environmental </a:t>
            </a: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boards</a:t>
            </a:r>
            <a:r>
              <a:rPr lang="en-US" sz="800" spc="16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and</a:t>
            </a:r>
            <a:r>
              <a:rPr lang="en-US" sz="800" spc="-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TV</a:t>
            </a:r>
            <a:r>
              <a:rPr lang="en-US" sz="800" spc="-2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information</a:t>
            </a:r>
            <a:r>
              <a:rPr lang="en-US" sz="800" spc="4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channel</a:t>
            </a:r>
            <a:r>
              <a:rPr lang="en-US" sz="800" spc="-2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No.1.</a:t>
            </a:r>
          </a:p>
          <a:p>
            <a:pPr marL="64770" marR="0" indent="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</a:pPr>
            <a:endParaRPr lang="en-US" sz="800" spc="-5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61828" y="176031"/>
            <a:ext cx="3660718" cy="306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6855" marR="256540" indent="0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tabLst>
                <a:tab pos="237490" algn="l"/>
              </a:tabLst>
            </a:pPr>
            <a:r>
              <a:rPr lang="en-US" sz="87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SPORT</a:t>
            </a:r>
            <a:r>
              <a:rPr lang="en-US" sz="870" b="1" kern="0" spc="-30" dirty="0">
                <a:latin typeface="Trebuchet MS" panose="020B0603020202020204" pitchFamily="34" charset="0"/>
                <a:ea typeface="Trebuchet MS" panose="020B0603020202020204" pitchFamily="34" charset="0"/>
              </a:rPr>
              <a:t> </a:t>
            </a:r>
            <a:r>
              <a:rPr lang="en-US" sz="870" b="1" kern="0" dirty="0">
                <a:latin typeface="Trebuchet MS" panose="020B0603020202020204" pitchFamily="34" charset="0"/>
                <a:ea typeface="Trebuchet MS" panose="020B0603020202020204" pitchFamily="34" charset="0"/>
              </a:rPr>
              <a:t>&amp;</a:t>
            </a:r>
            <a:r>
              <a:rPr lang="en-US" sz="870" b="1" kern="0" spc="-50" dirty="0">
                <a:latin typeface="Trebuchet MS" panose="020B0603020202020204" pitchFamily="34" charset="0"/>
                <a:ea typeface="Trebuchet MS" panose="020B0603020202020204" pitchFamily="34" charset="0"/>
              </a:rPr>
              <a:t> </a:t>
            </a:r>
            <a:r>
              <a:rPr lang="en-US" sz="87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ENTERTAINMENT</a:t>
            </a:r>
            <a:endParaRPr lang="en-US" sz="870" b="1" kern="0" dirty="0">
              <a:latin typeface="Trebuchet MS" panose="020B0603020202020204" pitchFamily="34" charset="0"/>
              <a:ea typeface="Trebuchet MS" panose="020B0603020202020204" pitchFamily="34" charset="0"/>
            </a:endParaRPr>
          </a:p>
          <a:p>
            <a:pPr marL="342900" marR="0" lvl="0" indent="-342900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Various</a:t>
            </a:r>
            <a:r>
              <a:rPr lang="en-US" sz="870" spc="2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daytime</a:t>
            </a:r>
            <a:r>
              <a:rPr lang="en-US" sz="870" spc="2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activities</a:t>
            </a:r>
            <a:r>
              <a:rPr lang="en-US" sz="870" spc="3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10:00-12:30</a:t>
            </a:r>
            <a:r>
              <a:rPr lang="en-US" sz="870" spc="2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&amp;</a:t>
            </a:r>
            <a:r>
              <a:rPr lang="en-US" sz="87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15:00-16:50</a:t>
            </a:r>
            <a:endParaRPr lang="en-US" sz="87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819150" lvl="0" indent="-342900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Daily</a:t>
            </a:r>
            <a:r>
              <a:rPr lang="en-US" sz="870" spc="1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evening</a:t>
            </a:r>
            <a:r>
              <a:rPr lang="en-US" sz="870" spc="-2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show</a:t>
            </a:r>
            <a:r>
              <a:rPr lang="en-US" sz="87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acts</a:t>
            </a:r>
            <a:r>
              <a:rPr lang="en-US" sz="870" spc="2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and</a:t>
            </a:r>
            <a:r>
              <a:rPr lang="en-US" sz="87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live</a:t>
            </a:r>
            <a:r>
              <a:rPr lang="en-US" sz="870" spc="-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performances</a:t>
            </a:r>
            <a:r>
              <a:rPr lang="en-US" sz="870" spc="100" dirty="0">
                <a:latin typeface="Trebuchet MS" panose="020B0603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Please</a:t>
            </a:r>
            <a:r>
              <a:rPr lang="en-US" sz="870" spc="-1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refer to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info</a:t>
            </a:r>
            <a:r>
              <a:rPr lang="en-US" sz="870" spc="1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boards for</a:t>
            </a:r>
            <a:r>
              <a:rPr lang="en-US" sz="870" spc="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US" sz="870" spc="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full</a:t>
            </a:r>
            <a:r>
              <a:rPr lang="en-US" sz="870" spc="-1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breakdown.</a:t>
            </a:r>
            <a:endParaRPr lang="en-US" sz="87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819150" lvl="0" indent="-342900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EVINNING SHOW AT SHARM DREAMS   (CARIBI OUTSIDE)</a:t>
            </a:r>
          </a:p>
          <a:p>
            <a:pPr marR="819150" lvl="0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tabLst>
                <a:tab pos="237490" algn="l"/>
              </a:tabLst>
            </a:pPr>
            <a:r>
              <a:rPr lang="en-US" sz="87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 </a:t>
            </a:r>
            <a:endParaRPr lang="en-US" sz="870" dirty="0"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0">
              <a:spcBef>
                <a:spcPts val="0"/>
              </a:spcBef>
              <a:spcAft>
                <a:spcPts val="0"/>
              </a:spcAft>
            </a:pPr>
            <a:r>
              <a:rPr lang="en-US" sz="87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 KIDS</a:t>
            </a:r>
            <a:r>
              <a:rPr lang="en-US" sz="870" b="1" kern="0" spc="-45" dirty="0">
                <a:latin typeface="Trebuchet MS" panose="020B0603020202020204" pitchFamily="34" charset="0"/>
                <a:ea typeface="Trebuchet MS" panose="020B0603020202020204" pitchFamily="34" charset="0"/>
              </a:rPr>
              <a:t> </a:t>
            </a:r>
            <a:r>
              <a:rPr lang="en-US" sz="87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CLUB</a:t>
            </a:r>
            <a:endParaRPr lang="en-US" sz="870" b="1" kern="0" dirty="0">
              <a:latin typeface="Trebuchet MS" panose="020B0603020202020204" pitchFamily="34" charset="0"/>
              <a:ea typeface="Trebuchet MS" panose="020B0603020202020204" pitchFamily="34" charset="0"/>
            </a:endParaRPr>
          </a:p>
          <a:p>
            <a:pPr marL="64770" marR="111760" indent="0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</a:pPr>
            <a:r>
              <a:rPr lang="en-US" sz="87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Our Kids Club</a:t>
            </a:r>
            <a:r>
              <a:rPr lang="en-US" sz="870" spc="-1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open</a:t>
            </a:r>
            <a:r>
              <a:rPr lang="en-US" sz="870" spc="-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10:00-12:30</a:t>
            </a:r>
            <a:r>
              <a:rPr lang="en-US" sz="870" spc="2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and 15:00-16:30</a:t>
            </a:r>
            <a:r>
              <a:rPr lang="en-US" sz="870" spc="2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for</a:t>
            </a:r>
            <a:r>
              <a:rPr lang="en-US" sz="870" spc="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children.</a:t>
            </a:r>
            <a:endParaRPr lang="en-US" sz="87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5"/>
              </a:spcBef>
            </a:pPr>
            <a:r>
              <a:rPr lang="en-US" sz="870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 </a:t>
            </a:r>
            <a:endParaRPr lang="en-US" sz="870" dirty="0"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0">
              <a:spcBef>
                <a:spcPts val="0"/>
              </a:spcBef>
              <a:spcAft>
                <a:spcPts val="0"/>
              </a:spcAft>
            </a:pPr>
            <a:r>
              <a:rPr lang="en-US" sz="87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Extra</a:t>
            </a:r>
            <a:r>
              <a:rPr lang="en-US" sz="870" b="1" kern="0" spc="-40" dirty="0">
                <a:latin typeface="Trebuchet MS" panose="020B0603020202020204" pitchFamily="34" charset="0"/>
                <a:ea typeface="Trebuchet MS" panose="020B0603020202020204" pitchFamily="34" charset="0"/>
              </a:rPr>
              <a:t> </a:t>
            </a:r>
            <a:r>
              <a:rPr lang="en-US" sz="87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Charge</a:t>
            </a:r>
            <a:endParaRPr lang="en-US" sz="870" b="1" kern="0" dirty="0">
              <a:latin typeface="Trebuchet MS" panose="020B0603020202020204" pitchFamily="34" charset="0"/>
              <a:ea typeface="Trebuchet MS" panose="020B0603020202020204" pitchFamily="34" charset="0"/>
            </a:endParaRPr>
          </a:p>
          <a:p>
            <a:pPr marL="342900" marR="0" lvl="0" indent="-342900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Minibar:</a:t>
            </a:r>
            <a:r>
              <a:rPr lang="en-US" sz="870" spc="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Please notice</a:t>
            </a:r>
            <a:r>
              <a:rPr lang="en-US" sz="870" spc="2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</a:t>
            </a:r>
            <a:r>
              <a:rPr lang="en-US" sz="870" spc="-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minibar</a:t>
            </a:r>
            <a:r>
              <a:rPr lang="en-US" sz="870" spc="2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list</a:t>
            </a:r>
            <a:r>
              <a:rPr lang="en-US" sz="870" spc="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is available up on request.</a:t>
            </a:r>
            <a:endParaRPr lang="en-US" sz="87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Limousine</a:t>
            </a:r>
            <a:r>
              <a:rPr lang="en-US" sz="870" spc="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service.</a:t>
            </a:r>
            <a:endParaRPr lang="en-US" sz="87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7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El</a:t>
            </a:r>
            <a:r>
              <a:rPr lang="en-US" sz="870" spc="-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Shisha</a:t>
            </a:r>
            <a:r>
              <a:rPr lang="en-US" sz="870" spc="1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Corner located by the main pool area.</a:t>
            </a:r>
            <a:endParaRPr lang="en-US" sz="87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VAR Game Near Havana bar.</a:t>
            </a:r>
            <a:endParaRPr lang="en-US" sz="87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70" spc="-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Spa Center</a:t>
            </a:r>
            <a:r>
              <a:rPr lang="en-US" sz="870" spc="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09:00-20:00</a:t>
            </a:r>
            <a:r>
              <a:rPr lang="en-US" sz="870" spc="2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sz="87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Doctor</a:t>
            </a:r>
            <a:r>
              <a:rPr lang="en-US" sz="870" spc="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and Pharmacy</a:t>
            </a:r>
            <a:endParaRPr lang="en-US" sz="87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Diving</a:t>
            </a:r>
            <a:r>
              <a:rPr lang="en-US" sz="87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center,</a:t>
            </a:r>
            <a:r>
              <a:rPr lang="en-US" sz="870" spc="-1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surf</a:t>
            </a:r>
            <a:r>
              <a:rPr lang="en-US" sz="87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center and</a:t>
            </a:r>
            <a:r>
              <a:rPr lang="en-US" sz="870" spc="-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water</a:t>
            </a:r>
            <a:r>
              <a:rPr lang="en-US" sz="870" spc="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7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sports </a:t>
            </a:r>
          </a:p>
          <a:p>
            <a:pPr marL="342900" marR="0" lvl="0" indent="-342900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7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Ice Cream with extra charge </a:t>
            </a:r>
          </a:p>
          <a:p>
            <a:pPr marL="64770" marR="0" indent="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</a:pPr>
            <a:endParaRPr lang="en-US" sz="87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97598" y="3271366"/>
            <a:ext cx="3589177" cy="3188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770" marR="0">
              <a:spcBef>
                <a:spcPts val="635"/>
              </a:spcBef>
              <a:spcAft>
                <a:spcPts val="0"/>
              </a:spcAft>
            </a:pPr>
            <a:r>
              <a:rPr lang="en-US" sz="900" b="1" kern="0" dirty="0">
                <a:latin typeface="Trebuchet MS" panose="020B0603020202020204" pitchFamily="34" charset="0"/>
                <a:ea typeface="Trebuchet MS" panose="020B0603020202020204" pitchFamily="34" charset="0"/>
              </a:rPr>
              <a:t>GUEST SAFETY RECOMMENDATION</a:t>
            </a:r>
          </a:p>
          <a:p>
            <a:pPr marL="342900" marR="74930" lvl="0" indent="-34290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9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Keep the room key with you all the time, and don’t show it in public and if lose they key, please notify the front desk immediately.</a:t>
            </a:r>
            <a:endParaRPr lang="en-US" sz="90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74930" lvl="0" indent="-34290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9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Don’t invite a stranger to your room.</a:t>
            </a:r>
            <a:endParaRPr lang="en-US" sz="90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74930" lvl="0" indent="-34290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9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Please don’t leave the children in the room or on the balcony.</a:t>
            </a:r>
            <a:endParaRPr lang="en-US" sz="90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74930" lvl="0" indent="-34290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9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Please don’t use any heat, smoke sources in the room, such as heaters, Shisha or others.</a:t>
            </a:r>
            <a:endParaRPr lang="en-US" sz="90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74930" lvl="0" indent="-34290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9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Kindly keep your TV and Radio at a low level.</a:t>
            </a:r>
            <a:endParaRPr lang="en-US" sz="90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74930" lvl="0" indent="-34290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9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 hotel doesn’t allow parties at the room (Unless authorized by the hotel management).</a:t>
            </a:r>
            <a:endParaRPr lang="en-US" sz="90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74930" lvl="0" indent="-34290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9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The hotel reserves the right to visually inspect all rooms on daily basis to assure and confirm the well-being of our guests and hotel rooms.</a:t>
            </a:r>
            <a:endParaRPr lang="en-US" sz="90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74930" lvl="0" indent="-34290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9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When don’t disturb sign is used for a period of time, one of our team member will inspect the room.</a:t>
            </a:r>
            <a:endParaRPr lang="en-US" sz="90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74930" lvl="0" indent="-34290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9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 case of you need any medical assistance, kindly contact front desk.</a:t>
            </a:r>
            <a:endParaRPr lang="en-US" sz="90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74930" lvl="0" indent="-342900" algn="just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9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For your Health and Safety and in accordance with the hotel policy, kindly refrain from bringing any food or beverages into the hotel. </a:t>
            </a:r>
            <a:endParaRPr lang="en-US" sz="90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09849" y="4408573"/>
            <a:ext cx="3951979" cy="2194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770" marR="0">
              <a:spcBef>
                <a:spcPts val="490"/>
              </a:spcBef>
              <a:spcAft>
                <a:spcPts val="0"/>
              </a:spcAft>
            </a:pPr>
            <a:r>
              <a:rPr lang="en-US" sz="80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SERVICES</a:t>
            </a:r>
            <a:endParaRPr lang="en-US" sz="800" b="1" kern="0" dirty="0">
              <a:latin typeface="Trebuchet MS" panose="020B0603020202020204" pitchFamily="34" charset="0"/>
              <a:ea typeface="Trebuchet MS" panose="020B0603020202020204" pitchFamily="34" charset="0"/>
            </a:endParaRPr>
          </a:p>
          <a:p>
            <a:pPr>
              <a:spcBef>
                <a:spcPts val="20"/>
              </a:spcBef>
            </a:pPr>
            <a:r>
              <a:rPr lang="en-US" sz="800" b="1" dirty="0"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 </a:t>
            </a:r>
            <a:endParaRPr lang="en-US" sz="800" dirty="0"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4770" marR="0">
              <a:spcBef>
                <a:spcPts val="0"/>
              </a:spcBef>
              <a:spcAft>
                <a:spcPts val="0"/>
              </a:spcAft>
            </a:pP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Free</a:t>
            </a:r>
            <a:r>
              <a:rPr lang="en-US" sz="800" b="1" spc="-2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en-US" sz="800" b="1" spc="-3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spc="-5" dirty="0"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Charge</a:t>
            </a:r>
            <a:endParaRPr lang="en-US" sz="800" dirty="0">
              <a:latin typeface="Trebuchet MS" panose="020B0603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Upon</a:t>
            </a:r>
            <a:r>
              <a:rPr lang="en-US" sz="80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request</a:t>
            </a:r>
            <a:r>
              <a:rPr lang="en-US" sz="800" spc="-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en-US" sz="8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day</a:t>
            </a:r>
            <a:r>
              <a:rPr lang="en-US" sz="800" spc="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</a:t>
            </a:r>
            <a:r>
              <a:rPr lang="en-US" sz="80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advance</a:t>
            </a:r>
            <a:r>
              <a:rPr lang="en-US" sz="80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book</a:t>
            </a:r>
            <a:r>
              <a:rPr lang="en-US" sz="800" spc="1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via</a:t>
            </a:r>
            <a:r>
              <a:rPr lang="en-US" sz="800" spc="20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reception:</a:t>
            </a:r>
            <a:endParaRPr lang="en-US" sz="80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35"/>
              </a:spcBef>
              <a:spcAft>
                <a:spcPts val="0"/>
              </a:spcAft>
              <a:buSzPts val="900"/>
              <a:buFont typeface="Trebuchet MS" panose="020B0603020202020204" pitchFamily="34" charset="0"/>
              <a:buChar char="-"/>
              <a:tabLst>
                <a:tab pos="694690" algn="l"/>
              </a:tabLst>
            </a:pP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Wake</a:t>
            </a:r>
            <a:r>
              <a:rPr lang="en-US" sz="800" spc="-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up</a:t>
            </a:r>
            <a:r>
              <a:rPr lang="en-US" sz="800" spc="-1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call</a:t>
            </a: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spcBef>
                <a:spcPts val="35"/>
              </a:spcBef>
              <a:spcAft>
                <a:spcPts val="0"/>
              </a:spcAft>
              <a:buSzPts val="900"/>
              <a:buFont typeface="Trebuchet MS" panose="020B0603020202020204" pitchFamily="34" charset="0"/>
              <a:buChar char="-"/>
              <a:tabLst>
                <a:tab pos="694690" algn="l"/>
              </a:tabLst>
            </a:pP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Breakfast box</a:t>
            </a:r>
          </a:p>
          <a:p>
            <a:pPr marL="742950" marR="0" lvl="1" indent="-285750">
              <a:spcBef>
                <a:spcPts val="35"/>
              </a:spcBef>
              <a:spcAft>
                <a:spcPts val="0"/>
              </a:spcAft>
              <a:buSzPts val="900"/>
              <a:buFont typeface="Trebuchet MS" panose="020B0603020202020204" pitchFamily="34" charset="0"/>
              <a:buChar char="-"/>
              <a:tabLst>
                <a:tab pos="694690" algn="l"/>
              </a:tabLst>
            </a:pP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R="0" lvl="0">
              <a:spcBef>
                <a:spcPts val="35"/>
              </a:spcBef>
              <a:spcAft>
                <a:spcPts val="0"/>
              </a:spcAft>
              <a:buSzPts val="900"/>
              <a:tabLst>
                <a:tab pos="237490" algn="l"/>
              </a:tabLst>
            </a:pPr>
            <a:r>
              <a:rPr lang="en-US" sz="800" b="1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CLEOPARK </a:t>
            </a:r>
            <a:r>
              <a:rPr lang="en-US" sz="800" b="1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(AQUA PARK)</a:t>
            </a:r>
            <a:endParaRPr lang="en-US" sz="80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36855" marR="0" indent="0">
              <a:spcBef>
                <a:spcPts val="35"/>
              </a:spcBef>
              <a:spcAft>
                <a:spcPts val="0"/>
              </a:spcAft>
              <a:tabLst>
                <a:tab pos="237490" algn="l"/>
              </a:tabLst>
            </a:pP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Opening hours                       10:00-13:00 &amp;14:00-18:00.</a:t>
            </a:r>
          </a:p>
          <a:p>
            <a:pPr marL="236855">
              <a:spcBef>
                <a:spcPts val="35"/>
              </a:spcBef>
              <a:tabLst>
                <a:tab pos="237490" algn="l"/>
              </a:tabLst>
            </a:pPr>
            <a:r>
              <a:rPr lang="en-US" sz="800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For your comfort we provide transfer to Cleo park and back In these times:</a:t>
            </a:r>
          </a:p>
          <a:p>
            <a:pPr marL="236855" marR="0" indent="0">
              <a:spcBef>
                <a:spcPts val="35"/>
              </a:spcBef>
              <a:spcAft>
                <a:spcPts val="0"/>
              </a:spcAft>
              <a:tabLst>
                <a:tab pos="237490" algn="l"/>
              </a:tabLst>
            </a:pPr>
            <a:r>
              <a:rPr lang="en-US" sz="800" b="1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From Hotel: 09:45 / 10:15 / 10:45 / 14:00 / 14:30.</a:t>
            </a:r>
          </a:p>
          <a:p>
            <a:pPr marL="236855" marR="0" indent="0">
              <a:spcBef>
                <a:spcPts val="35"/>
              </a:spcBef>
              <a:spcAft>
                <a:spcPts val="0"/>
              </a:spcAft>
              <a:tabLst>
                <a:tab pos="237490" algn="l"/>
              </a:tabLst>
            </a:pPr>
            <a:r>
              <a:rPr lang="en-US" sz="800" b="1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From Cleo Park: 12:30 / 13:00 / 17:30 / 18:00</a:t>
            </a:r>
          </a:p>
          <a:p>
            <a:pPr marL="236855" marR="0" indent="0">
              <a:spcBef>
                <a:spcPts val="35"/>
              </a:spcBef>
              <a:spcAft>
                <a:spcPts val="0"/>
              </a:spcAft>
              <a:tabLst>
                <a:tab pos="237490" algn="l"/>
              </a:tabLst>
            </a:pP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marR="256540" lvl="0" indent="-342900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buFont typeface="Arial" panose="020B0604020202020204" pitchFamily="34" charset="0"/>
              <a:buChar char="•"/>
              <a:tabLst>
                <a:tab pos="237490" algn="l"/>
              </a:tabLst>
            </a:pPr>
            <a:r>
              <a:rPr lang="en-US" sz="8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ATMs</a:t>
            </a:r>
            <a:r>
              <a:rPr lang="en-US" sz="800" spc="-1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are located</a:t>
            </a:r>
            <a:r>
              <a:rPr lang="en-US" sz="800" spc="1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next to lobby entrance door</a:t>
            </a:r>
          </a:p>
          <a:p>
            <a:pPr marR="256540" lvl="0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tabLst>
                <a:tab pos="237490" algn="l"/>
              </a:tabLst>
            </a:pP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Drinks</a:t>
            </a:r>
            <a:r>
              <a:rPr lang="en-US" sz="800" spc="-2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Service (Soft Drinks)</a:t>
            </a:r>
          </a:p>
          <a:p>
            <a:pPr marR="256540" lvl="0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tabLst>
                <a:tab pos="237490" algn="l"/>
              </a:tabLst>
            </a:pPr>
            <a:endParaRPr lang="en-US" sz="800" spc="-5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R="256540" lvl="0">
              <a:lnSpc>
                <a:spcPct val="102000"/>
              </a:lnSpc>
              <a:spcBef>
                <a:spcPts val="35"/>
              </a:spcBef>
              <a:spcAft>
                <a:spcPts val="0"/>
              </a:spcAft>
              <a:buSzPts val="900"/>
              <a:tabLst>
                <a:tab pos="237490" algn="l"/>
              </a:tabLst>
            </a:pPr>
            <a:r>
              <a:rPr lang="en-US" sz="800" b="1" spc="-5" dirty="0">
                <a:latin typeface="Trebuchet MS" panose="020B0603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GYM – from 08:00 – 19:00 free of charge </a:t>
            </a:r>
            <a:endParaRPr lang="en-US" sz="800" dirty="0">
              <a:latin typeface="Trebuchet MS" panose="020B0603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8533" y="5755476"/>
            <a:ext cx="36664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770" marR="0" algn="just">
              <a:spcBef>
                <a:spcPts val="275"/>
              </a:spcBef>
              <a:spcAft>
                <a:spcPts val="0"/>
              </a:spcAft>
            </a:pPr>
            <a:r>
              <a:rPr lang="en-US" sz="80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RESTAURANTS</a:t>
            </a:r>
            <a:r>
              <a:rPr lang="en-US" sz="800" b="1" kern="0" spc="-20" dirty="0">
                <a:latin typeface="Trebuchet MS" panose="020B0603020202020204" pitchFamily="34" charset="0"/>
                <a:ea typeface="Trebuchet MS" panose="020B0603020202020204" pitchFamily="34" charset="0"/>
              </a:rPr>
              <a:t> </a:t>
            </a:r>
            <a:r>
              <a:rPr lang="en-US" sz="800" b="1" kern="0" dirty="0">
                <a:latin typeface="Trebuchet MS" panose="020B0603020202020204" pitchFamily="34" charset="0"/>
                <a:ea typeface="Trebuchet MS" panose="020B0603020202020204" pitchFamily="34" charset="0"/>
              </a:rPr>
              <a:t>&amp;</a:t>
            </a:r>
            <a:r>
              <a:rPr lang="en-US" sz="800" b="1" kern="0" spc="-45" dirty="0">
                <a:latin typeface="Trebuchet MS" panose="020B0603020202020204" pitchFamily="34" charset="0"/>
                <a:ea typeface="Trebuchet MS" panose="020B0603020202020204" pitchFamily="34" charset="0"/>
              </a:rPr>
              <a:t> </a:t>
            </a:r>
            <a:r>
              <a:rPr lang="en-US" sz="800" b="1" kern="0" spc="-5" dirty="0">
                <a:latin typeface="Trebuchet MS" panose="020B0603020202020204" pitchFamily="34" charset="0"/>
                <a:ea typeface="Trebuchet MS" panose="020B0603020202020204" pitchFamily="34" charset="0"/>
              </a:rPr>
              <a:t>BARS</a:t>
            </a:r>
            <a:endParaRPr lang="en-US" sz="800" b="1" kern="0" dirty="0">
              <a:latin typeface="Trebuchet MS" panose="020B0603020202020204" pitchFamily="34" charset="0"/>
              <a:ea typeface="Trebuchet MS" panose="020B0603020202020204" pitchFamily="34" charset="0"/>
            </a:endParaRPr>
          </a:p>
          <a:p>
            <a:pPr>
              <a:spcBef>
                <a:spcPts val="25"/>
              </a:spcBef>
            </a:pPr>
            <a:endParaRPr lang="en-US" sz="800" b="1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5"/>
              </a:spcBef>
            </a:pPr>
            <a:r>
              <a:rPr lang="en-GB" sz="800" b="1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Al </a:t>
            </a:r>
            <a:r>
              <a:rPr lang="en-GB" sz="800" b="1" spc="-5" dirty="0" err="1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Wadi</a:t>
            </a:r>
            <a:r>
              <a:rPr lang="en-GB" sz="800" b="1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Restaurant  </a:t>
            </a: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236855" marR="0" indent="-172085" algn="just">
              <a:spcBef>
                <a:spcPts val="35"/>
              </a:spcBef>
              <a:spcAft>
                <a:spcPts val="0"/>
              </a:spcAft>
              <a:tabLst>
                <a:tab pos="2680335" algn="l"/>
              </a:tabLst>
            </a:pP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Breakfast	     07:00-10:00</a:t>
            </a: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64770" marR="0" indent="0" algn="just">
              <a:spcBef>
                <a:spcPts val="35"/>
              </a:spcBef>
              <a:spcAft>
                <a:spcPts val="0"/>
              </a:spcAft>
              <a:tabLst>
                <a:tab pos="2680335" algn="l"/>
              </a:tabLst>
            </a:pP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Lunch 	     12:30-15:00</a:t>
            </a: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64770" marR="0" indent="0" algn="just">
              <a:spcBef>
                <a:spcPts val="35"/>
              </a:spcBef>
              <a:spcAft>
                <a:spcPts val="0"/>
              </a:spcAft>
              <a:tabLst>
                <a:tab pos="2684780" algn="l"/>
              </a:tabLst>
            </a:pPr>
            <a:r>
              <a:rPr lang="en-US" sz="800" spc="-5" dirty="0">
                <a:latin typeface="Trebuchet MS" panose="020B0603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Dinner	   19:00 – 21:30</a:t>
            </a:r>
            <a:endParaRPr lang="en-US" sz="800" dirty="0">
              <a:latin typeface="Trebuchet MS" panose="020B0603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683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898</Words>
  <Application>Microsoft Macintosh PowerPoint</Application>
  <PresentationFormat>Widescreen</PresentationFormat>
  <Paragraphs>107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 Magdy</dc:creator>
  <cp:lastModifiedBy>Iryna Seliuk</cp:lastModifiedBy>
  <cp:revision>47</cp:revision>
  <cp:lastPrinted>2024-05-14T07:47:48Z</cp:lastPrinted>
  <dcterms:created xsi:type="dcterms:W3CDTF">2023-08-13T07:20:12Z</dcterms:created>
  <dcterms:modified xsi:type="dcterms:W3CDTF">2024-10-24T17:24:58Z</dcterms:modified>
</cp:coreProperties>
</file>